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65" r:id="rId6"/>
    <p:sldId id="264" r:id="rId7"/>
    <p:sldId id="270" r:id="rId8"/>
    <p:sldId id="259" r:id="rId9"/>
    <p:sldId id="262" r:id="rId10"/>
    <p:sldId id="269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404534"/>
            <a:ext cx="11625943" cy="1646302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2">
                    <a:lumMod val="50000"/>
                  </a:schemeClr>
                </a:solidFill>
              </a:rPr>
              <a:t>Multiplication Tables Check </a:t>
            </a:r>
            <a:br>
              <a:rPr lang="en-GB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8499082" cy="1096899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Parent/Carers </a:t>
            </a:r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Information</a:t>
            </a:r>
            <a:endParaRPr lang="en-GB" sz="2800" b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782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391886"/>
            <a:ext cx="7766936" cy="1058091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2">
                    <a:lumMod val="50000"/>
                  </a:schemeClr>
                </a:solidFill>
              </a:rPr>
              <a:t>Contents</a:t>
            </a:r>
            <a:endParaRPr lang="en-GB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6" y="1763487"/>
            <a:ext cx="9766179" cy="3384246"/>
          </a:xfrm>
        </p:spPr>
        <p:txBody>
          <a:bodyPr>
            <a:normAutofit/>
          </a:bodyPr>
          <a:lstStyle/>
          <a:p>
            <a:pPr algn="l"/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Section 1: National Curriculum Expectations, and the purpose of the MTC.</a:t>
            </a:r>
          </a:p>
          <a:p>
            <a:pPr algn="l"/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Section 2: What happens during the MTC?</a:t>
            </a:r>
          </a:p>
          <a:p>
            <a:pPr algn="l"/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Section 3: Why are times tables so important?</a:t>
            </a:r>
          </a:p>
          <a:p>
            <a:pPr algn="l"/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Section 4: How can you help at home?</a:t>
            </a:r>
          </a:p>
          <a:p>
            <a:pPr algn="l"/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Section 5: Any questions?</a:t>
            </a:r>
            <a:endParaRPr lang="en-GB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877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286" y="1321594"/>
            <a:ext cx="8907118" cy="48679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6206" y="222069"/>
            <a:ext cx="93791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solidFill>
                  <a:schemeClr val="accent2">
                    <a:lumMod val="50000"/>
                  </a:schemeClr>
                </a:solidFill>
              </a:rPr>
              <a:t>National Curriculum Expectations</a:t>
            </a:r>
            <a:endParaRPr lang="en-GB" sz="40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9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3012" y="104503"/>
            <a:ext cx="95260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solidFill>
                  <a:schemeClr val="accent2">
                    <a:lumMod val="50000"/>
                  </a:schemeClr>
                </a:solidFill>
              </a:rPr>
              <a:t>The purpose of the MTC</a:t>
            </a:r>
            <a:endParaRPr lang="en-GB" sz="40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2" y="2026557"/>
            <a:ext cx="11181807" cy="2022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60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02" y="1118380"/>
            <a:ext cx="11273059" cy="38193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7646" y="287383"/>
            <a:ext cx="10306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solidFill>
                  <a:schemeClr val="accent2">
                    <a:lumMod val="50000"/>
                  </a:schemeClr>
                </a:solidFill>
              </a:rPr>
              <a:t>About the MTC</a:t>
            </a:r>
            <a:endParaRPr lang="en-GB" sz="48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378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2149" y="195943"/>
            <a:ext cx="9601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2">
                    <a:lumMod val="50000"/>
                  </a:schemeClr>
                </a:solidFill>
              </a:rPr>
              <a:t>How the multiplication tables check is carried out</a:t>
            </a:r>
            <a:endParaRPr lang="en-GB" sz="32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803" y="1413366"/>
            <a:ext cx="10171160" cy="23895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1557" y="3629579"/>
            <a:ext cx="10014406" cy="301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786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365760"/>
            <a:ext cx="9823269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solidFill>
                  <a:schemeClr val="accent2">
                    <a:lumMod val="50000"/>
                  </a:schemeClr>
                </a:solidFill>
              </a:rPr>
              <a:t>Access Arrangements</a:t>
            </a:r>
          </a:p>
          <a:p>
            <a:endParaRPr lang="en-GB" dirty="0"/>
          </a:p>
          <a:p>
            <a:endParaRPr lang="en-GB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chemeClr val="accent2">
                    <a:lumMod val="50000"/>
                  </a:schemeClr>
                </a:solidFill>
              </a:rPr>
              <a:t>Any adjustments to the check will be discussed, and shared, with individual children and their parents/carers.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4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b="1" dirty="0" smtClean="0">
                <a:solidFill>
                  <a:schemeClr val="accent2">
                    <a:lumMod val="50000"/>
                  </a:schemeClr>
                </a:solidFill>
              </a:rPr>
              <a:t>Although not part of access arrangements, some children may do the check individually, with adult supervision, or in small groups.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291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92777" y="587829"/>
            <a:ext cx="10620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solidFill>
                  <a:schemeClr val="accent2">
                    <a:lumMod val="50000"/>
                  </a:schemeClr>
                </a:solidFill>
              </a:rPr>
              <a:t>When will the MTC take place?</a:t>
            </a:r>
            <a:endParaRPr lang="en-GB" sz="40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504" y="1776549"/>
            <a:ext cx="119394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accent2">
                    <a:lumMod val="50000"/>
                  </a:schemeClr>
                </a:solidFill>
              </a:rPr>
              <a:t>There will be a </a:t>
            </a:r>
            <a:r>
              <a:rPr lang="en-GB" sz="3600" b="1" dirty="0" smtClean="0">
                <a:solidFill>
                  <a:schemeClr val="accent1">
                    <a:lumMod val="75000"/>
                  </a:schemeClr>
                </a:solidFill>
              </a:rPr>
              <a:t>3 week window </a:t>
            </a:r>
            <a:r>
              <a:rPr lang="en-GB" sz="3600" b="1" dirty="0" smtClean="0">
                <a:solidFill>
                  <a:schemeClr val="accent2">
                    <a:lumMod val="50000"/>
                  </a:schemeClr>
                </a:solidFill>
              </a:rPr>
              <a:t>to administer the MTC in </a:t>
            </a:r>
            <a:r>
              <a:rPr lang="en-GB" sz="3600" b="1" dirty="0" smtClean="0">
                <a:solidFill>
                  <a:schemeClr val="accent2">
                    <a:lumMod val="50000"/>
                  </a:schemeClr>
                </a:solidFill>
              </a:rPr>
              <a:t>June.</a:t>
            </a:r>
            <a:endParaRPr lang="en-GB" sz="36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accent2">
                    <a:lumMod val="50000"/>
                  </a:schemeClr>
                </a:solidFill>
              </a:rPr>
              <a:t>There is no set day to administer the MTC.</a:t>
            </a:r>
            <a:endParaRPr lang="en-GB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226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32" y="1560549"/>
            <a:ext cx="9002381" cy="46774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1703" y="261257"/>
            <a:ext cx="9862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solidFill>
                  <a:schemeClr val="accent2">
                    <a:lumMod val="50000"/>
                  </a:schemeClr>
                </a:solidFill>
              </a:rPr>
              <a:t>Why is it important to know your times tables?</a:t>
            </a:r>
            <a:endParaRPr lang="en-GB" sz="36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48057" y="1005840"/>
            <a:ext cx="269094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2">
                    <a:lumMod val="50000"/>
                  </a:schemeClr>
                </a:solidFill>
              </a:rPr>
              <a:t>There is a variety of other areas within maths where we need to use times tables.</a:t>
            </a:r>
          </a:p>
          <a:p>
            <a:r>
              <a:rPr lang="en-GB" sz="2400" b="1" dirty="0" smtClean="0">
                <a:solidFill>
                  <a:schemeClr val="accent2">
                    <a:lumMod val="50000"/>
                  </a:schemeClr>
                </a:solidFill>
              </a:rPr>
              <a:t>For example:</a:t>
            </a:r>
          </a:p>
          <a:p>
            <a:r>
              <a:rPr lang="en-GB" sz="2400" b="1" dirty="0">
                <a:solidFill>
                  <a:schemeClr val="accent2">
                    <a:lumMod val="50000"/>
                  </a:schemeClr>
                </a:solidFill>
              </a:rPr>
              <a:t>a</a:t>
            </a:r>
            <a:r>
              <a:rPr lang="en-GB" sz="2400" b="1" dirty="0" smtClean="0">
                <a:solidFill>
                  <a:schemeClr val="accent2">
                    <a:lumMod val="50000"/>
                  </a:schemeClr>
                </a:solidFill>
              </a:rPr>
              <a:t>rea, fractions, decimals, percentages, scaling, and ratio. </a:t>
            </a:r>
            <a:endParaRPr lang="en-GB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377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6354" y="374469"/>
            <a:ext cx="10972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we teach multiplication facts: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7030A0"/>
                </a:solidFill>
              </a:rPr>
              <a:t>We encourage children to look for patterns.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7030A0"/>
                </a:solidFill>
              </a:rPr>
              <a:t>We look for ways to check answers – digit sums, what does the product end in,</a:t>
            </a:r>
          </a:p>
          <a:p>
            <a:r>
              <a:rPr lang="en-GB" b="1" dirty="0">
                <a:solidFill>
                  <a:srgbClr val="7030A0"/>
                </a:solidFill>
              </a:rPr>
              <a:t> </a:t>
            </a:r>
            <a:r>
              <a:rPr lang="en-GB" b="1" dirty="0" smtClean="0">
                <a:solidFill>
                  <a:srgbClr val="7030A0"/>
                </a:solidFill>
              </a:rPr>
              <a:t>    is the product odd or even?</a:t>
            </a:r>
          </a:p>
          <a:p>
            <a:endParaRPr lang="en-GB" b="1" dirty="0" smtClean="0">
              <a:solidFill>
                <a:srgbClr val="7030A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We sing out ‘rolling numbers’.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We play interactive games.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84" y="3145822"/>
            <a:ext cx="3300187" cy="26784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3794" y="1683530"/>
            <a:ext cx="2305372" cy="292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204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7646" y="156754"/>
            <a:ext cx="9326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solidFill>
                  <a:schemeClr val="accent2">
                    <a:lumMod val="50000"/>
                  </a:schemeClr>
                </a:solidFill>
              </a:rPr>
              <a:t>What about in the real world?</a:t>
            </a:r>
            <a:endParaRPr lang="en-GB" sz="36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660" y="1115106"/>
            <a:ext cx="3097948" cy="26731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9680" y="1217059"/>
            <a:ext cx="2924835" cy="17090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8921" y="3117307"/>
            <a:ext cx="2982883" cy="18335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8336" y="2926080"/>
            <a:ext cx="3140098" cy="27384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4320" y="4034064"/>
            <a:ext cx="36445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2">
                    <a:lumMod val="50000"/>
                  </a:schemeClr>
                </a:solidFill>
              </a:rPr>
              <a:t>Many occupations use times tables on a daily basis. </a:t>
            </a:r>
            <a:endParaRPr lang="en-GB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97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9897" y="300446"/>
            <a:ext cx="111818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solidFill>
                  <a:schemeClr val="accent2">
                    <a:lumMod val="50000"/>
                  </a:schemeClr>
                </a:solidFill>
              </a:rPr>
              <a:t>How can you help at home?</a:t>
            </a:r>
            <a:endParaRPr lang="en-GB" sz="40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" y="1018234"/>
            <a:ext cx="4220164" cy="15242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2450145"/>
            <a:ext cx="5191850" cy="8954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595257" y="345853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/>
              <a:t>https://mathsframe.co.uk/en/resources/resource/477/Multiplication-Tables-Check</a:t>
            </a:r>
          </a:p>
        </p:txBody>
      </p:sp>
      <p:sp>
        <p:nvSpPr>
          <p:cNvPr id="6" name="Rectangle 5"/>
          <p:cNvSpPr/>
          <p:nvPr/>
        </p:nvSpPr>
        <p:spPr>
          <a:xfrm>
            <a:off x="396240" y="605804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https://www.topmarks.co.uk/maths-games/7-11-years/multiplication-and-division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9" y="4076563"/>
            <a:ext cx="2838846" cy="198147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96000" y="605804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https://www.youtube.com/watch?v=cuvxmjgkjU0&amp;t=150s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0490" y="4019405"/>
            <a:ext cx="4801270" cy="20386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833257" y="1123406"/>
            <a:ext cx="39972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Each child has a login. We set battles against classes. Raffle tickets are won, and winners entered into a prize draw.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124701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79</TotalTime>
  <Words>304</Words>
  <Application>Microsoft Office PowerPoint</Application>
  <PresentationFormat>Widescreen</PresentationFormat>
  <Paragraphs>44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Facet</vt:lpstr>
      <vt:lpstr>Multiplication Tables Check  </vt:lpstr>
      <vt:lpstr>Contents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Multiplication Tables Check  June 2022</dc:title>
  <dc:creator>Tanya Cassidy</dc:creator>
  <cp:lastModifiedBy>Tanya Cassidy</cp:lastModifiedBy>
  <cp:revision>13</cp:revision>
  <dcterms:created xsi:type="dcterms:W3CDTF">2022-03-08T07:42:26Z</dcterms:created>
  <dcterms:modified xsi:type="dcterms:W3CDTF">2026-02-05T18:34:38Z</dcterms:modified>
</cp:coreProperties>
</file>