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18"/>
  </p:handoutMasterIdLst>
  <p:sldIdLst>
    <p:sldId id="256" r:id="rId2"/>
    <p:sldId id="257" r:id="rId3"/>
    <p:sldId id="258" r:id="rId4"/>
    <p:sldId id="260" r:id="rId5"/>
    <p:sldId id="259" r:id="rId6"/>
    <p:sldId id="272" r:id="rId7"/>
    <p:sldId id="263" r:id="rId8"/>
    <p:sldId id="264" r:id="rId9"/>
    <p:sldId id="266" r:id="rId10"/>
    <p:sldId id="265" r:id="rId11"/>
    <p:sldId id="267" r:id="rId12"/>
    <p:sldId id="274" r:id="rId13"/>
    <p:sldId id="275" r:id="rId14"/>
    <p:sldId id="269" r:id="rId15"/>
    <p:sldId id="271" r:id="rId16"/>
    <p:sldId id="268"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85" d="100"/>
          <a:sy n="85" d="100"/>
        </p:scale>
        <p:origin x="499"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728F7175-1C74-4839-81DB-B9A4EEFA32C5}" type="datetimeFigureOut">
              <a:rPr lang="en-GB" smtClean="0"/>
              <a:t>13/07/2026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5BF8E70-3334-43F5-A016-F52A38AA2C35}" type="slidenum">
              <a:rPr lang="en-GB" smtClean="0"/>
              <a:t>‹#›</a:t>
            </a:fld>
            <a:endParaRPr lang="en-GB"/>
          </a:p>
        </p:txBody>
      </p:sp>
    </p:spTree>
    <p:extLst>
      <p:ext uri="{BB962C8B-B14F-4D97-AF65-F5344CB8AC3E}">
        <p14:creationId xmlns:p14="http://schemas.microsoft.com/office/powerpoint/2010/main" val="266192946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4099C15-C83E-40AD-95F2-E94E97B12A6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2777383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4099C15-C83E-40AD-95F2-E94E97B12A6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2266553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4099C15-C83E-40AD-95F2-E94E97B12A6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3883946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4099C15-C83E-40AD-95F2-E94E97B12A62}"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3178655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4099C15-C83E-40AD-95F2-E94E97B12A62}" type="datetimeFigureOut">
              <a:rPr lang="en-GB" smtClean="0"/>
              <a:t>13/07/2026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943214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4099C15-C83E-40AD-95F2-E94E97B12A62}" type="datetimeFigureOut">
              <a:rPr lang="en-GB" smtClean="0"/>
              <a:t>13/07/2026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3193317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099C15-C83E-40AD-95F2-E94E97B12A62}" type="datetimeFigureOut">
              <a:rPr lang="en-GB" smtClean="0"/>
              <a:t>13/07/2026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3693547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4099C15-C83E-40AD-95F2-E94E97B12A62}"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2038341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4099C15-C83E-40AD-95F2-E94E97B12A62}"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1171746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4099C15-C83E-40AD-95F2-E94E97B12A6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831330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4099C15-C83E-40AD-95F2-E94E97B12A6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A2E15-639B-4B69-90AE-A38E30D8291D}" type="slidenum">
              <a:rPr lang="en-GB" smtClean="0"/>
              <a:t>‹#›</a:t>
            </a:fld>
            <a:endParaRPr lang="en-GB"/>
          </a:p>
        </p:txBody>
      </p:sp>
    </p:spTree>
    <p:extLst>
      <p:ext uri="{BB962C8B-B14F-4D97-AF65-F5344CB8AC3E}">
        <p14:creationId xmlns:p14="http://schemas.microsoft.com/office/powerpoint/2010/main" val="3775031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099C15-C83E-40AD-95F2-E94E97B12A62}" type="datetimeFigureOut">
              <a:rPr lang="en-GB" smtClean="0"/>
              <a:t>13/07/2026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CA2E15-639B-4B69-90AE-A38E30D8291D}" type="slidenum">
              <a:rPr lang="en-GB" smtClean="0"/>
              <a:t>‹#›</a:t>
            </a:fld>
            <a:endParaRPr lang="en-GB"/>
          </a:p>
        </p:txBody>
      </p:sp>
    </p:spTree>
    <p:extLst>
      <p:ext uri="{BB962C8B-B14F-4D97-AF65-F5344CB8AC3E}">
        <p14:creationId xmlns:p14="http://schemas.microsoft.com/office/powerpoint/2010/main" val="12375526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38287" y="3751263"/>
            <a:ext cx="9144000" cy="2387600"/>
          </a:xfrm>
        </p:spPr>
        <p:txBody>
          <a:bodyPr>
            <a:normAutofit fontScale="90000"/>
          </a:bodyPr>
          <a:lstStyle/>
          <a:p>
            <a:r>
              <a:rPr lang="en-GB" b="1" dirty="0">
                <a:latin typeface="Twinkl Cursive Looped Light" panose="02000000000000000000" pitchFamily="2" charset="0"/>
                <a:cs typeface="Arial" panose="020B0604020202020204" pitchFamily="34" charset="0"/>
              </a:rPr>
              <a:t>Key Stage 1 </a:t>
            </a:r>
            <a:br>
              <a:rPr lang="en-GB" b="1" dirty="0">
                <a:latin typeface="Twinkl Cursive Looped Light" panose="02000000000000000000" pitchFamily="2" charset="0"/>
                <a:cs typeface="Arial" panose="020B0604020202020204" pitchFamily="34" charset="0"/>
              </a:rPr>
            </a:br>
            <a:r>
              <a:rPr lang="en-GB" b="1" dirty="0">
                <a:latin typeface="Twinkl Cursive Looped Light" panose="02000000000000000000" pitchFamily="2" charset="0"/>
                <a:cs typeface="Arial" panose="020B0604020202020204" pitchFamily="34" charset="0"/>
              </a:rPr>
              <a:t>Parents and Carers Information</a:t>
            </a:r>
          </a:p>
        </p:txBody>
      </p:sp>
      <p:pic>
        <p:nvPicPr>
          <p:cNvPr id="4" name="Picture 3"/>
          <p:cNvPicPr>
            <a:picLocks noChangeAspect="1"/>
          </p:cNvPicPr>
          <p:nvPr/>
        </p:nvPicPr>
        <p:blipFill>
          <a:blip r:embed="rId2"/>
          <a:stretch>
            <a:fillRect/>
          </a:stretch>
        </p:blipFill>
        <p:spPr>
          <a:xfrm>
            <a:off x="3033712" y="779216"/>
            <a:ext cx="5924550" cy="2591991"/>
          </a:xfrm>
          <a:prstGeom prst="rect">
            <a:avLst/>
          </a:prstGeom>
          <a:ln>
            <a:noFill/>
          </a:ln>
          <a:effectLst>
            <a:softEdge rad="112500"/>
          </a:effectLst>
        </p:spPr>
      </p:pic>
    </p:spTree>
    <p:extLst>
      <p:ext uri="{BB962C8B-B14F-4D97-AF65-F5344CB8AC3E}">
        <p14:creationId xmlns:p14="http://schemas.microsoft.com/office/powerpoint/2010/main" val="1946607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b="1" dirty="0">
                <a:latin typeface="Twinkl Cursive Looped Light" panose="02000000000000000000" pitchFamily="2" charset="0"/>
                <a:cs typeface="Arial" panose="020B0604020202020204" pitchFamily="34" charset="0"/>
              </a:rPr>
              <a:t>Content</a:t>
            </a:r>
          </a:p>
        </p:txBody>
      </p:sp>
      <p:sp>
        <p:nvSpPr>
          <p:cNvPr id="3" name="Content Placeholder 2"/>
          <p:cNvSpPr>
            <a:spLocks noGrp="1"/>
          </p:cNvSpPr>
          <p:nvPr>
            <p:ph idx="1"/>
          </p:nvPr>
        </p:nvSpPr>
        <p:spPr>
          <a:xfrm>
            <a:off x="838200" y="1514474"/>
            <a:ext cx="10515600" cy="4843463"/>
          </a:xfrm>
        </p:spPr>
        <p:txBody>
          <a:bodyPr>
            <a:normAutofit fontScale="70000" lnSpcReduction="20000"/>
          </a:bodyPr>
          <a:lstStyle/>
          <a:p>
            <a:r>
              <a:rPr lang="en-GB" dirty="0">
                <a:latin typeface="Twinkl Cursive Looped Light" panose="02000000000000000000" pitchFamily="2" charset="0"/>
              </a:rPr>
              <a:t>Timetable and structure of KS1 day</a:t>
            </a:r>
          </a:p>
          <a:p>
            <a:r>
              <a:rPr lang="en-GB" dirty="0">
                <a:latin typeface="Twinkl Cursive Looped Light" panose="02000000000000000000" pitchFamily="2" charset="0"/>
              </a:rPr>
              <a:t>Break times and snack</a:t>
            </a:r>
          </a:p>
          <a:p>
            <a:r>
              <a:rPr lang="en-GB" dirty="0">
                <a:latin typeface="Twinkl Cursive Looped Light" panose="02000000000000000000" pitchFamily="2" charset="0"/>
              </a:rPr>
              <a:t>Curriculum</a:t>
            </a:r>
          </a:p>
          <a:p>
            <a:r>
              <a:rPr lang="en-GB" dirty="0">
                <a:latin typeface="Twinkl Cursive Looped Light" panose="02000000000000000000" pitchFamily="2" charset="0"/>
              </a:rPr>
              <a:t>Stand alone subjects</a:t>
            </a:r>
          </a:p>
          <a:p>
            <a:r>
              <a:rPr lang="en-GB" dirty="0">
                <a:latin typeface="Twinkl Cursive Looped Light" panose="02000000000000000000" pitchFamily="2" charset="0"/>
              </a:rPr>
              <a:t>Reading and Accelerated Reading </a:t>
            </a:r>
          </a:p>
          <a:p>
            <a:r>
              <a:rPr lang="en-GB" dirty="0">
                <a:latin typeface="Twinkl Cursive Looped Light" panose="02000000000000000000" pitchFamily="2" charset="0"/>
              </a:rPr>
              <a:t>Phonics</a:t>
            </a:r>
          </a:p>
          <a:p>
            <a:r>
              <a:rPr lang="en-GB" dirty="0">
                <a:latin typeface="Twinkl Cursive Looped Light" panose="02000000000000000000" pitchFamily="2" charset="0"/>
              </a:rPr>
              <a:t>Handwriting</a:t>
            </a:r>
          </a:p>
          <a:p>
            <a:r>
              <a:rPr lang="en-GB" dirty="0">
                <a:latin typeface="Twinkl Cursive Looped Light" panose="02000000000000000000" pitchFamily="2" charset="0"/>
              </a:rPr>
              <a:t>Maths</a:t>
            </a:r>
          </a:p>
          <a:p>
            <a:r>
              <a:rPr lang="en-GB" dirty="0">
                <a:latin typeface="Twinkl Cursive Looped Light" panose="02000000000000000000" pitchFamily="2" charset="0"/>
              </a:rPr>
              <a:t>Special person and homework</a:t>
            </a:r>
          </a:p>
          <a:p>
            <a:r>
              <a:rPr lang="en-GB" dirty="0">
                <a:latin typeface="Twinkl Cursive Looped Light" panose="02000000000000000000" pitchFamily="2" charset="0"/>
              </a:rPr>
              <a:t>Behaviour and rewards</a:t>
            </a:r>
          </a:p>
          <a:p>
            <a:r>
              <a:rPr lang="en-GB" dirty="0">
                <a:latin typeface="Twinkl Cursive Looped Light" panose="02000000000000000000" pitchFamily="2" charset="0"/>
              </a:rPr>
              <a:t>House keeping</a:t>
            </a:r>
          </a:p>
          <a:p>
            <a:r>
              <a:rPr lang="en-GB" dirty="0">
                <a:latin typeface="Twinkl Cursive Looped Light" panose="02000000000000000000" pitchFamily="2" charset="0"/>
              </a:rPr>
              <a:t>Uniform</a:t>
            </a:r>
          </a:p>
          <a:p>
            <a:r>
              <a:rPr lang="en-GB" dirty="0">
                <a:latin typeface="Twinkl Cursive Looped Light" panose="02000000000000000000" pitchFamily="2" charset="0"/>
              </a:rPr>
              <a:t>Class </a:t>
            </a:r>
            <a:r>
              <a:rPr lang="en-GB" dirty="0" err="1">
                <a:latin typeface="Twinkl Cursive Looped Light" panose="02000000000000000000" pitchFamily="2" charset="0"/>
              </a:rPr>
              <a:t>DoJo</a:t>
            </a:r>
            <a:endParaRPr lang="en-GB" dirty="0">
              <a:latin typeface="Twinkl Cursive Looped Light" panose="02000000000000000000" pitchFamily="2" charset="0"/>
            </a:endParaRPr>
          </a:p>
          <a:p>
            <a:r>
              <a:rPr lang="en-GB" dirty="0">
                <a:latin typeface="Twinkl Cursive Looped Light" panose="02000000000000000000" pitchFamily="2" charset="0"/>
              </a:rPr>
              <a:t>Pupil Premium</a:t>
            </a:r>
          </a:p>
          <a:p>
            <a:pPr marL="0" indent="0">
              <a:buNone/>
            </a:pPr>
            <a:endParaRPr lang="en-GB" dirty="0"/>
          </a:p>
          <a:p>
            <a:endParaRPr lang="en-GB" dirty="0"/>
          </a:p>
        </p:txBody>
      </p:sp>
      <p:pic>
        <p:nvPicPr>
          <p:cNvPr id="5" name="Picture 4"/>
          <p:cNvPicPr>
            <a:picLocks noChangeAspect="1"/>
          </p:cNvPicPr>
          <p:nvPr/>
        </p:nvPicPr>
        <p:blipFill>
          <a:blip r:embed="rId2"/>
          <a:stretch>
            <a:fillRect/>
          </a:stretch>
        </p:blipFill>
        <p:spPr>
          <a:xfrm>
            <a:off x="7115176" y="3721894"/>
            <a:ext cx="4343400" cy="2446986"/>
          </a:xfrm>
          <a:prstGeom prst="rect">
            <a:avLst/>
          </a:prstGeom>
        </p:spPr>
      </p:pic>
    </p:spTree>
    <p:extLst>
      <p:ext uri="{BB962C8B-B14F-4D97-AF65-F5344CB8AC3E}">
        <p14:creationId xmlns:p14="http://schemas.microsoft.com/office/powerpoint/2010/main" val="2753276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992556" cy="1166792"/>
          </a:xfrm>
        </p:spPr>
        <p:txBody>
          <a:bodyPr>
            <a:normAutofit fontScale="90000"/>
          </a:bodyPr>
          <a:lstStyle/>
          <a:p>
            <a:br>
              <a:rPr lang="en-GB" sz="5400" b="1" dirty="0"/>
            </a:br>
            <a:r>
              <a:rPr lang="en-GB" sz="5400" b="1" dirty="0">
                <a:latin typeface="Twinkl Cursive Looped Light" panose="02000000000000000000" pitchFamily="2" charset="0"/>
              </a:rPr>
              <a:t>Sample Timetable and Structure of KS1 – Two week rotating timetable</a:t>
            </a:r>
            <a:br>
              <a:rPr lang="en-GB" sz="5400" b="1" dirty="0"/>
            </a:br>
            <a:br>
              <a:rPr lang="en-GB" dirty="0"/>
            </a:br>
            <a:endParaRPr lang="en-GB" dirty="0"/>
          </a:p>
        </p:txBody>
      </p:sp>
      <p:sp>
        <p:nvSpPr>
          <p:cNvPr id="3" name="Content Placeholder 2"/>
          <p:cNvSpPr>
            <a:spLocks noGrp="1"/>
          </p:cNvSpPr>
          <p:nvPr>
            <p:ph idx="1"/>
          </p:nvPr>
        </p:nvSpPr>
        <p:spPr>
          <a:xfrm>
            <a:off x="134112" y="1253067"/>
            <a:ext cx="4486325" cy="5751890"/>
          </a:xfrm>
        </p:spPr>
        <p:txBody>
          <a:bodyPr>
            <a:normAutofit/>
          </a:bodyPr>
          <a:lstStyle/>
          <a:p>
            <a:pPr marL="0" indent="0">
              <a:buNone/>
            </a:pPr>
            <a:r>
              <a:rPr lang="en-GB" sz="5900" b="1" dirty="0">
                <a:latin typeface="Twinkl Cursive Looped Light" panose="02000000000000000000" pitchFamily="2" charset="0"/>
              </a:rPr>
              <a:t>Mornings</a:t>
            </a:r>
            <a:r>
              <a:rPr lang="en-GB" dirty="0">
                <a:latin typeface="Twinkl Cursive Looped Light" panose="02000000000000000000" pitchFamily="2" charset="0"/>
              </a:rPr>
              <a:t>  </a:t>
            </a:r>
          </a:p>
          <a:p>
            <a:r>
              <a:rPr lang="en-GB" dirty="0">
                <a:latin typeface="Twinkl Cursive Looped Light" panose="02000000000000000000" pitchFamily="2" charset="0"/>
              </a:rPr>
              <a:t>Core subjects</a:t>
            </a:r>
          </a:p>
          <a:p>
            <a:pPr marL="0" indent="0">
              <a:buNone/>
            </a:pPr>
            <a:endParaRPr lang="en-GB" dirty="0">
              <a:latin typeface="Twinkl Cursive Looped Light" panose="02000000000000000000" pitchFamily="2" charset="0"/>
            </a:endParaRPr>
          </a:p>
          <a:p>
            <a:pPr marL="0" indent="0">
              <a:buNone/>
            </a:pPr>
            <a:r>
              <a:rPr lang="en-GB" sz="5700" b="1" dirty="0">
                <a:latin typeface="Twinkl Cursive Looped Light" panose="02000000000000000000" pitchFamily="2" charset="0"/>
              </a:rPr>
              <a:t>Afternoons</a:t>
            </a:r>
          </a:p>
          <a:p>
            <a:r>
              <a:rPr lang="en-GB" dirty="0">
                <a:latin typeface="Twinkl Cursive Looped Light" panose="02000000000000000000" pitchFamily="2" charset="0"/>
              </a:rPr>
              <a:t>Foundation subjects</a:t>
            </a:r>
          </a:p>
        </p:txBody>
      </p:sp>
      <p:pic>
        <p:nvPicPr>
          <p:cNvPr id="4" name="Picture 3"/>
          <p:cNvPicPr>
            <a:picLocks noChangeAspect="1"/>
          </p:cNvPicPr>
          <p:nvPr/>
        </p:nvPicPr>
        <p:blipFill>
          <a:blip r:embed="rId2"/>
          <a:stretch>
            <a:fillRect/>
          </a:stretch>
        </p:blipFill>
        <p:spPr>
          <a:xfrm>
            <a:off x="4067881" y="1531917"/>
            <a:ext cx="7762875" cy="4400550"/>
          </a:xfrm>
          <a:prstGeom prst="rect">
            <a:avLst/>
          </a:prstGeom>
        </p:spPr>
      </p:pic>
    </p:spTree>
    <p:extLst>
      <p:ext uri="{BB962C8B-B14F-4D97-AF65-F5344CB8AC3E}">
        <p14:creationId xmlns:p14="http://schemas.microsoft.com/office/powerpoint/2010/main" val="2817146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662" y="753363"/>
            <a:ext cx="9786937" cy="6765925"/>
          </a:xfrm>
        </p:spPr>
        <p:txBody>
          <a:bodyPr>
            <a:noAutofit/>
          </a:bodyPr>
          <a:lstStyle/>
          <a:p>
            <a:r>
              <a:rPr lang="en-GB" sz="6600" b="1" dirty="0">
                <a:latin typeface="Twinkl Cursive Looped Light" panose="02000000000000000000" pitchFamily="2" charset="0"/>
              </a:rPr>
              <a:t>Curriculum </a:t>
            </a:r>
            <a:r>
              <a:rPr lang="en-GB" sz="4800" b="1" dirty="0">
                <a:latin typeface="Twinkl Cursive Looped Light" panose="02000000000000000000" pitchFamily="2" charset="0"/>
              </a:rPr>
              <a:t>– </a:t>
            </a:r>
            <a:br>
              <a:rPr lang="en-GB" sz="4800" b="1" dirty="0">
                <a:latin typeface="Twinkl Cursive Looped Light" panose="02000000000000000000" pitchFamily="2" charset="0"/>
              </a:rPr>
            </a:br>
            <a:r>
              <a:rPr lang="en-GB" sz="2800" dirty="0">
                <a:latin typeface="Twinkl Cursive Looped Light" panose="02000000000000000000" pitchFamily="2" charset="0"/>
              </a:rPr>
              <a:t>Across the year the children are taught</a:t>
            </a:r>
            <a:br>
              <a:rPr lang="en-GB" sz="2800" dirty="0"/>
            </a:br>
            <a:r>
              <a:rPr lang="en-GB" sz="2800" dirty="0">
                <a:latin typeface="Twinkl Cursive Looped Light" panose="02000000000000000000" pitchFamily="2" charset="0"/>
              </a:rPr>
              <a:t>English</a:t>
            </a:r>
            <a:br>
              <a:rPr lang="en-GB" sz="2800" dirty="0">
                <a:latin typeface="Twinkl Cursive Looped Light" panose="02000000000000000000" pitchFamily="2" charset="0"/>
              </a:rPr>
            </a:br>
            <a:r>
              <a:rPr lang="en-GB" sz="2800" dirty="0">
                <a:latin typeface="Twinkl Cursive Looped Light" panose="02000000000000000000" pitchFamily="2" charset="0"/>
              </a:rPr>
              <a:t>Maths</a:t>
            </a:r>
            <a:br>
              <a:rPr lang="en-GB" sz="2800" dirty="0">
                <a:latin typeface="Twinkl Cursive Looped Light" panose="02000000000000000000" pitchFamily="2" charset="0"/>
              </a:rPr>
            </a:br>
            <a:r>
              <a:rPr lang="en-GB" sz="2800" dirty="0">
                <a:latin typeface="Twinkl Cursive Looped Light" panose="02000000000000000000" pitchFamily="2" charset="0"/>
              </a:rPr>
              <a:t>Science</a:t>
            </a:r>
            <a:br>
              <a:rPr lang="en-GB" sz="2800" dirty="0">
                <a:latin typeface="Twinkl Cursive Looped Light" panose="02000000000000000000" pitchFamily="2" charset="0"/>
              </a:rPr>
            </a:br>
            <a:r>
              <a:rPr lang="en-GB" sz="2800" dirty="0">
                <a:latin typeface="Twinkl Cursive Looped Light" panose="02000000000000000000" pitchFamily="2" charset="0"/>
              </a:rPr>
              <a:t>History</a:t>
            </a:r>
            <a:br>
              <a:rPr lang="en-GB" sz="2800" dirty="0">
                <a:latin typeface="Twinkl Cursive Looped Light" panose="02000000000000000000" pitchFamily="2" charset="0"/>
              </a:rPr>
            </a:br>
            <a:r>
              <a:rPr lang="en-GB" sz="2800" dirty="0">
                <a:latin typeface="Twinkl Cursive Looped Light" panose="02000000000000000000" pitchFamily="2" charset="0"/>
              </a:rPr>
              <a:t>Geography</a:t>
            </a:r>
            <a:br>
              <a:rPr lang="en-GB" sz="2800" dirty="0">
                <a:latin typeface="Twinkl Cursive Looped Light" panose="02000000000000000000" pitchFamily="2" charset="0"/>
              </a:rPr>
            </a:br>
            <a:r>
              <a:rPr lang="en-GB" sz="2800" dirty="0">
                <a:latin typeface="Twinkl Cursive Looped Light" panose="02000000000000000000" pitchFamily="2" charset="0"/>
              </a:rPr>
              <a:t>Art</a:t>
            </a:r>
            <a:br>
              <a:rPr lang="en-GB" sz="2800" dirty="0">
                <a:latin typeface="Twinkl Cursive Looped Light" panose="02000000000000000000" pitchFamily="2" charset="0"/>
              </a:rPr>
            </a:br>
            <a:r>
              <a:rPr lang="en-GB" sz="2800" dirty="0">
                <a:latin typeface="Twinkl Cursive Looped Light" panose="02000000000000000000" pitchFamily="2" charset="0"/>
              </a:rPr>
              <a:t>D and T</a:t>
            </a:r>
            <a:br>
              <a:rPr lang="en-GB" sz="2800" dirty="0">
                <a:latin typeface="Twinkl Cursive Looped Light" panose="02000000000000000000" pitchFamily="2" charset="0"/>
              </a:rPr>
            </a:br>
            <a:r>
              <a:rPr lang="en-GB" sz="2800" dirty="0">
                <a:latin typeface="Twinkl Cursive Looped Light" panose="02000000000000000000" pitchFamily="2" charset="0"/>
              </a:rPr>
              <a:t>Computing</a:t>
            </a:r>
            <a:br>
              <a:rPr lang="en-GB" sz="2800" dirty="0">
                <a:latin typeface="Twinkl Cursive Looped Light" panose="02000000000000000000" pitchFamily="2" charset="0"/>
              </a:rPr>
            </a:br>
            <a:r>
              <a:rPr lang="en-GB" sz="2800" dirty="0">
                <a:latin typeface="Twinkl Cursive Looped Light" panose="02000000000000000000" pitchFamily="2" charset="0"/>
              </a:rPr>
              <a:t>R.E</a:t>
            </a:r>
            <a:br>
              <a:rPr lang="en-GB" sz="2800" dirty="0">
                <a:latin typeface="Twinkl Cursive Looped Light" panose="02000000000000000000" pitchFamily="2" charset="0"/>
              </a:rPr>
            </a:br>
            <a:r>
              <a:rPr lang="en-GB" sz="2800" dirty="0">
                <a:latin typeface="Twinkl Cursive Looped Light" panose="02000000000000000000" pitchFamily="2" charset="0"/>
              </a:rPr>
              <a:t>P.E</a:t>
            </a:r>
            <a:br>
              <a:rPr lang="en-GB" sz="2800" dirty="0">
                <a:latin typeface="Twinkl Cursive Looped Light" panose="02000000000000000000" pitchFamily="2" charset="0"/>
              </a:rPr>
            </a:br>
            <a:r>
              <a:rPr lang="en-GB" sz="2800" dirty="0">
                <a:latin typeface="Twinkl Cursive Looped Light" panose="02000000000000000000" pitchFamily="2" charset="0"/>
              </a:rPr>
              <a:t>Music</a:t>
            </a:r>
            <a:br>
              <a:rPr lang="en-GB" sz="2800" dirty="0">
                <a:latin typeface="Twinkl Cursive Looped Light" panose="02000000000000000000" pitchFamily="2" charset="0"/>
              </a:rPr>
            </a:br>
            <a:r>
              <a:rPr lang="en-GB" sz="2800" dirty="0">
                <a:latin typeface="Twinkl Cursive Looped Light" panose="02000000000000000000" pitchFamily="2" charset="0"/>
              </a:rPr>
              <a:t>Phonics</a:t>
            </a:r>
            <a:br>
              <a:rPr lang="en-GB" sz="2800" dirty="0">
                <a:latin typeface="Twinkl Cursive Looped Light" panose="02000000000000000000" pitchFamily="2" charset="0"/>
              </a:rPr>
            </a:br>
            <a:r>
              <a:rPr lang="en-GB" sz="2800" dirty="0">
                <a:latin typeface="Twinkl Cursive Looped Light" panose="02000000000000000000" pitchFamily="2" charset="0"/>
              </a:rPr>
              <a:t>Handwriting</a:t>
            </a:r>
            <a:br>
              <a:rPr lang="en-GB" sz="2800" b="1" dirty="0"/>
            </a:br>
            <a:br>
              <a:rPr lang="en-GB" sz="4800" b="1" dirty="0"/>
            </a:br>
            <a:endParaRPr lang="en-GB" sz="4800" b="1" dirty="0"/>
          </a:p>
        </p:txBody>
      </p:sp>
      <p:sp>
        <p:nvSpPr>
          <p:cNvPr id="3" name="TextBox 2"/>
          <p:cNvSpPr txBox="1"/>
          <p:nvPr/>
        </p:nvSpPr>
        <p:spPr>
          <a:xfrm>
            <a:off x="7888224" y="263525"/>
            <a:ext cx="3986784" cy="6247003"/>
          </a:xfrm>
          <a:prstGeom prst="rect">
            <a:avLst/>
          </a:prstGeom>
          <a:noFill/>
        </p:spPr>
        <p:txBody>
          <a:bodyPr wrap="square" rtlCol="0">
            <a:spAutoFit/>
          </a:bodyPr>
          <a:lstStyle/>
          <a:p>
            <a:endParaRPr lang="en-GB" dirty="0"/>
          </a:p>
        </p:txBody>
      </p:sp>
      <p:pic>
        <p:nvPicPr>
          <p:cNvPr id="6" name="Picture 5"/>
          <p:cNvPicPr>
            <a:picLocks noChangeAspect="1"/>
          </p:cNvPicPr>
          <p:nvPr/>
        </p:nvPicPr>
        <p:blipFill>
          <a:blip r:embed="rId2"/>
          <a:stretch>
            <a:fillRect/>
          </a:stretch>
        </p:blipFill>
        <p:spPr>
          <a:xfrm>
            <a:off x="7690523" y="775588"/>
            <a:ext cx="4094226" cy="5606401"/>
          </a:xfrm>
          <a:prstGeom prst="rect">
            <a:avLst/>
          </a:prstGeom>
          <a:ln>
            <a:noFill/>
          </a:ln>
          <a:effectLst>
            <a:softEdge rad="112500"/>
          </a:effectLst>
        </p:spPr>
      </p:pic>
    </p:spTree>
    <p:extLst>
      <p:ext uri="{BB962C8B-B14F-4D97-AF65-F5344CB8AC3E}">
        <p14:creationId xmlns:p14="http://schemas.microsoft.com/office/powerpoint/2010/main" val="4181315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263775"/>
          </a:xfrm>
        </p:spPr>
        <p:txBody>
          <a:bodyPr/>
          <a:lstStyle/>
          <a:p>
            <a:r>
              <a:rPr lang="en-GB" sz="6400" b="1" dirty="0">
                <a:latin typeface="Twinkl Cursive Looped Light" panose="02000000000000000000" pitchFamily="2" charset="0"/>
              </a:rPr>
              <a:t>Break Times and Snack</a:t>
            </a:r>
            <a:br>
              <a:rPr lang="en-GB" dirty="0"/>
            </a:br>
            <a:endParaRPr lang="en-GB" dirty="0"/>
          </a:p>
        </p:txBody>
      </p:sp>
      <p:sp>
        <p:nvSpPr>
          <p:cNvPr id="3" name="Content Placeholder 2"/>
          <p:cNvSpPr>
            <a:spLocks noGrp="1"/>
          </p:cNvSpPr>
          <p:nvPr>
            <p:ph idx="1"/>
          </p:nvPr>
        </p:nvSpPr>
        <p:spPr>
          <a:xfrm>
            <a:off x="567267" y="1649061"/>
            <a:ext cx="5819775" cy="4505324"/>
          </a:xfrm>
        </p:spPr>
        <p:txBody>
          <a:bodyPr>
            <a:normAutofit/>
          </a:bodyPr>
          <a:lstStyle/>
          <a:p>
            <a:endParaRPr lang="en-GB" dirty="0">
              <a:latin typeface="Twinkl Cursive Looped Light" panose="02000000000000000000" pitchFamily="2" charset="0"/>
            </a:endParaRPr>
          </a:p>
          <a:p>
            <a:r>
              <a:rPr lang="en-GB" dirty="0">
                <a:latin typeface="Twinkl Cursive Looped Light" panose="02000000000000000000" pitchFamily="2" charset="0"/>
              </a:rPr>
              <a:t>Morning Break  10:30-10.45</a:t>
            </a:r>
          </a:p>
          <a:p>
            <a:r>
              <a:rPr lang="en-GB" dirty="0">
                <a:latin typeface="Twinkl Cursive Looped Light" panose="02000000000000000000" pitchFamily="2" charset="0"/>
              </a:rPr>
              <a:t>Healthy snack provided by school or own can be brought in – fruit or vegetables. </a:t>
            </a:r>
            <a:r>
              <a:rPr lang="en-GB" b="1" dirty="0">
                <a:latin typeface="Twinkl Cursive Looped Light" panose="02000000000000000000" pitchFamily="2" charset="0"/>
              </a:rPr>
              <a:t>No Nuts.</a:t>
            </a:r>
          </a:p>
          <a:p>
            <a:r>
              <a:rPr lang="en-GB" dirty="0">
                <a:latin typeface="Twinkl Cursive Looped Light" panose="02000000000000000000" pitchFamily="2" charset="0"/>
              </a:rPr>
              <a:t>Milk -  Pre-paid, PP</a:t>
            </a:r>
          </a:p>
          <a:p>
            <a:r>
              <a:rPr lang="en-GB" dirty="0">
                <a:latin typeface="Twinkl Cursive Looped Light" panose="02000000000000000000" pitchFamily="2" charset="0"/>
              </a:rPr>
              <a:t>Lunch 12:00 – 1:00pm</a:t>
            </a:r>
          </a:p>
          <a:p>
            <a:r>
              <a:rPr lang="en-GB" dirty="0">
                <a:latin typeface="Twinkl Cursive Looped Light" panose="02000000000000000000" pitchFamily="2" charset="0"/>
              </a:rPr>
              <a:t>Afternoon Break 2:00 – 2.15</a:t>
            </a:r>
          </a:p>
          <a:p>
            <a:r>
              <a:rPr lang="en-GB" dirty="0">
                <a:latin typeface="Twinkl Cursive Looped Light" panose="02000000000000000000" pitchFamily="2" charset="0"/>
              </a:rPr>
              <a:t>Named water bottles.  </a:t>
            </a:r>
            <a:r>
              <a:rPr lang="en-GB" b="1" dirty="0">
                <a:latin typeface="Twinkl Cursive Looped Light" panose="02000000000000000000" pitchFamily="2" charset="0"/>
              </a:rPr>
              <a:t>Water Only</a:t>
            </a:r>
          </a:p>
          <a:p>
            <a:pPr marL="0" indent="0">
              <a:buNone/>
            </a:pPr>
            <a:endParaRPr lang="en-GB" dirty="0"/>
          </a:p>
        </p:txBody>
      </p:sp>
      <p:pic>
        <p:nvPicPr>
          <p:cNvPr id="4" name="Picture 3"/>
          <p:cNvPicPr>
            <a:picLocks noChangeAspect="1"/>
          </p:cNvPicPr>
          <p:nvPr/>
        </p:nvPicPr>
        <p:blipFill>
          <a:blip r:embed="rId2"/>
          <a:stretch>
            <a:fillRect/>
          </a:stretch>
        </p:blipFill>
        <p:spPr>
          <a:xfrm>
            <a:off x="8037870" y="1611525"/>
            <a:ext cx="1053312" cy="789984"/>
          </a:xfrm>
          <a:prstGeom prst="rect">
            <a:avLst/>
          </a:prstGeom>
        </p:spPr>
      </p:pic>
      <p:pic>
        <p:nvPicPr>
          <p:cNvPr id="5" name="Picture 4"/>
          <p:cNvPicPr>
            <a:picLocks noChangeAspect="1"/>
          </p:cNvPicPr>
          <p:nvPr/>
        </p:nvPicPr>
        <p:blipFill>
          <a:blip r:embed="rId3"/>
          <a:stretch>
            <a:fillRect/>
          </a:stretch>
        </p:blipFill>
        <p:spPr>
          <a:xfrm>
            <a:off x="6413276" y="3532012"/>
            <a:ext cx="1003774" cy="739421"/>
          </a:xfrm>
          <a:prstGeom prst="rect">
            <a:avLst/>
          </a:prstGeom>
        </p:spPr>
      </p:pic>
      <p:pic>
        <p:nvPicPr>
          <p:cNvPr id="6" name="Picture 5"/>
          <p:cNvPicPr>
            <a:picLocks noChangeAspect="1"/>
          </p:cNvPicPr>
          <p:nvPr/>
        </p:nvPicPr>
        <p:blipFill>
          <a:blip r:embed="rId4"/>
          <a:stretch>
            <a:fillRect/>
          </a:stretch>
        </p:blipFill>
        <p:spPr>
          <a:xfrm>
            <a:off x="6387042" y="2311754"/>
            <a:ext cx="1052542" cy="634292"/>
          </a:xfrm>
          <a:prstGeom prst="rect">
            <a:avLst/>
          </a:prstGeom>
        </p:spPr>
      </p:pic>
      <p:pic>
        <p:nvPicPr>
          <p:cNvPr id="7" name="Picture 6"/>
          <p:cNvPicPr>
            <a:picLocks noChangeAspect="1"/>
          </p:cNvPicPr>
          <p:nvPr/>
        </p:nvPicPr>
        <p:blipFill>
          <a:blip r:embed="rId5"/>
          <a:stretch>
            <a:fillRect/>
          </a:stretch>
        </p:blipFill>
        <p:spPr>
          <a:xfrm>
            <a:off x="10794749" y="3901723"/>
            <a:ext cx="1118101" cy="787911"/>
          </a:xfrm>
          <a:prstGeom prst="rect">
            <a:avLst/>
          </a:prstGeom>
        </p:spPr>
      </p:pic>
      <p:pic>
        <p:nvPicPr>
          <p:cNvPr id="8" name="Picture 7"/>
          <p:cNvPicPr>
            <a:picLocks noChangeAspect="1"/>
          </p:cNvPicPr>
          <p:nvPr/>
        </p:nvPicPr>
        <p:blipFill>
          <a:blip r:embed="rId6"/>
          <a:stretch>
            <a:fillRect/>
          </a:stretch>
        </p:blipFill>
        <p:spPr>
          <a:xfrm>
            <a:off x="10082935" y="1379346"/>
            <a:ext cx="1177758" cy="1113719"/>
          </a:xfrm>
          <a:prstGeom prst="rect">
            <a:avLst/>
          </a:prstGeom>
        </p:spPr>
      </p:pic>
      <p:pic>
        <p:nvPicPr>
          <p:cNvPr id="9" name="Picture 8"/>
          <p:cNvPicPr>
            <a:picLocks noChangeAspect="1"/>
          </p:cNvPicPr>
          <p:nvPr/>
        </p:nvPicPr>
        <p:blipFill>
          <a:blip r:embed="rId7"/>
          <a:stretch>
            <a:fillRect/>
          </a:stretch>
        </p:blipFill>
        <p:spPr>
          <a:xfrm>
            <a:off x="10989288" y="2705529"/>
            <a:ext cx="840956" cy="779286"/>
          </a:xfrm>
          <a:prstGeom prst="rect">
            <a:avLst/>
          </a:prstGeom>
        </p:spPr>
      </p:pic>
      <p:pic>
        <p:nvPicPr>
          <p:cNvPr id="11" name="Picture 10"/>
          <p:cNvPicPr>
            <a:picLocks noChangeAspect="1"/>
          </p:cNvPicPr>
          <p:nvPr/>
        </p:nvPicPr>
        <p:blipFill>
          <a:blip r:embed="rId8"/>
          <a:stretch>
            <a:fillRect/>
          </a:stretch>
        </p:blipFill>
        <p:spPr>
          <a:xfrm>
            <a:off x="9348189" y="4877300"/>
            <a:ext cx="1768544" cy="1305132"/>
          </a:xfrm>
          <a:prstGeom prst="rect">
            <a:avLst/>
          </a:prstGeom>
        </p:spPr>
      </p:pic>
      <p:pic>
        <p:nvPicPr>
          <p:cNvPr id="10" name="Picture 9"/>
          <p:cNvPicPr>
            <a:picLocks noChangeAspect="1"/>
          </p:cNvPicPr>
          <p:nvPr/>
        </p:nvPicPr>
        <p:blipFill>
          <a:blip r:embed="rId9"/>
          <a:stretch>
            <a:fillRect/>
          </a:stretch>
        </p:blipFill>
        <p:spPr>
          <a:xfrm>
            <a:off x="7333218" y="4955690"/>
            <a:ext cx="1257677" cy="1148352"/>
          </a:xfrm>
          <a:prstGeom prst="rect">
            <a:avLst/>
          </a:prstGeom>
        </p:spPr>
      </p:pic>
    </p:spTree>
    <p:extLst>
      <p:ext uri="{BB962C8B-B14F-4D97-AF65-F5344CB8AC3E}">
        <p14:creationId xmlns:p14="http://schemas.microsoft.com/office/powerpoint/2010/main" val="1626412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winkl Cursive Looped Light" panose="02000000000000000000" pitchFamily="2" charset="0"/>
              </a:rPr>
              <a:t>Maths</a:t>
            </a:r>
          </a:p>
        </p:txBody>
      </p:sp>
      <p:sp>
        <p:nvSpPr>
          <p:cNvPr id="3" name="Content Placeholder 2"/>
          <p:cNvSpPr>
            <a:spLocks noGrp="1"/>
          </p:cNvSpPr>
          <p:nvPr>
            <p:ph idx="1"/>
          </p:nvPr>
        </p:nvSpPr>
        <p:spPr>
          <a:xfrm>
            <a:off x="838200" y="1379900"/>
            <a:ext cx="10515600" cy="4351338"/>
          </a:xfrm>
        </p:spPr>
        <p:txBody>
          <a:bodyPr>
            <a:normAutofit/>
          </a:bodyPr>
          <a:lstStyle/>
          <a:p>
            <a:r>
              <a:rPr lang="en-GB" dirty="0">
                <a:latin typeface="Twinkl Cursive Looped Light" panose="02000000000000000000" pitchFamily="2" charset="0"/>
              </a:rPr>
              <a:t>How you can help at home - </a:t>
            </a:r>
          </a:p>
          <a:p>
            <a:pPr lvl="1"/>
            <a:endParaRPr lang="en-GB" dirty="0">
              <a:latin typeface="Twinkl Cursive Looped Light" panose="02000000000000000000" pitchFamily="2" charset="0"/>
            </a:endParaRPr>
          </a:p>
          <a:p>
            <a:pPr lvl="1"/>
            <a:r>
              <a:rPr lang="en-GB" b="1" dirty="0">
                <a:latin typeface="Twinkl Cursive Looped Light" panose="02000000000000000000" pitchFamily="2" charset="0"/>
              </a:rPr>
              <a:t>Number and place value </a:t>
            </a:r>
            <a:r>
              <a:rPr lang="en-GB" dirty="0">
                <a:latin typeface="Twinkl Cursive Looped Light" panose="02000000000000000000" pitchFamily="2" charset="0"/>
              </a:rPr>
              <a:t>– counting, forming, recognising and representing, addition, subtraction, multiplication, division and fractions</a:t>
            </a:r>
          </a:p>
          <a:p>
            <a:pPr lvl="1"/>
            <a:r>
              <a:rPr lang="en-GB" b="1" dirty="0">
                <a:latin typeface="Twinkl Cursive Looped Light" panose="02000000000000000000" pitchFamily="2" charset="0"/>
              </a:rPr>
              <a:t>Shape </a:t>
            </a:r>
            <a:r>
              <a:rPr lang="en-GB" dirty="0">
                <a:latin typeface="Twinkl Cursive Looped Light" panose="02000000000000000000" pitchFamily="2" charset="0"/>
              </a:rPr>
              <a:t>– 2D and 3D – including properties</a:t>
            </a:r>
          </a:p>
          <a:p>
            <a:pPr lvl="1"/>
            <a:r>
              <a:rPr lang="en-GB" b="1" dirty="0">
                <a:latin typeface="Twinkl Cursive Looped Light" panose="02000000000000000000" pitchFamily="2" charset="0"/>
              </a:rPr>
              <a:t>Money</a:t>
            </a:r>
            <a:r>
              <a:rPr lang="en-GB" dirty="0">
                <a:latin typeface="Twinkl Cursive Looped Light" panose="02000000000000000000" pitchFamily="2" charset="0"/>
              </a:rPr>
              <a:t> – recognising different denominations – working out money problems</a:t>
            </a:r>
          </a:p>
          <a:p>
            <a:pPr lvl="1"/>
            <a:r>
              <a:rPr lang="en-GB" b="1" dirty="0">
                <a:latin typeface="Twinkl Cursive Looped Light" panose="02000000000000000000" pitchFamily="2" charset="0"/>
              </a:rPr>
              <a:t>Time </a:t>
            </a:r>
            <a:r>
              <a:rPr lang="en-GB" dirty="0">
                <a:latin typeface="Twinkl Cursive Looped Light" panose="02000000000000000000" pitchFamily="2" charset="0"/>
              </a:rPr>
              <a:t>– o’clock, half past, quarter past, analogue, days of the week and months of the year</a:t>
            </a:r>
          </a:p>
          <a:p>
            <a:pPr lvl="1"/>
            <a:r>
              <a:rPr lang="en-GB" b="1" dirty="0">
                <a:latin typeface="Twinkl Cursive Looped Light" panose="02000000000000000000" pitchFamily="2" charset="0"/>
              </a:rPr>
              <a:t>Measurement </a:t>
            </a:r>
            <a:r>
              <a:rPr lang="en-GB" dirty="0">
                <a:latin typeface="Twinkl Cursive Looped Light" panose="02000000000000000000" pitchFamily="2" charset="0"/>
              </a:rPr>
              <a:t>– capacity, length and weight</a:t>
            </a:r>
          </a:p>
          <a:p>
            <a:pPr lvl="1"/>
            <a:r>
              <a:rPr lang="en-GB" b="1" dirty="0">
                <a:latin typeface="Twinkl Cursive Looped Light" panose="02000000000000000000" pitchFamily="2" charset="0"/>
              </a:rPr>
              <a:t>Position and movement </a:t>
            </a:r>
            <a:r>
              <a:rPr lang="en-GB" dirty="0">
                <a:latin typeface="Twinkl Cursive Looped Light" panose="02000000000000000000" pitchFamily="2" charset="0"/>
              </a:rPr>
              <a:t>– directions, turns </a:t>
            </a:r>
            <a:endParaRPr lang="en-GB" b="1" dirty="0">
              <a:latin typeface="Twinkl Cursive Looped Light" panose="02000000000000000000" pitchFamily="2" charset="0"/>
            </a:endParaRPr>
          </a:p>
        </p:txBody>
      </p:sp>
      <p:pic>
        <p:nvPicPr>
          <p:cNvPr id="5" name="Picture 4"/>
          <p:cNvPicPr>
            <a:picLocks noChangeAspect="1"/>
          </p:cNvPicPr>
          <p:nvPr/>
        </p:nvPicPr>
        <p:blipFill>
          <a:blip r:embed="rId2"/>
          <a:stretch>
            <a:fillRect/>
          </a:stretch>
        </p:blipFill>
        <p:spPr>
          <a:xfrm>
            <a:off x="7637951" y="4490304"/>
            <a:ext cx="2584572" cy="2100909"/>
          </a:xfrm>
          <a:prstGeom prst="rect">
            <a:avLst/>
          </a:prstGeom>
        </p:spPr>
      </p:pic>
    </p:spTree>
    <p:extLst>
      <p:ext uri="{BB962C8B-B14F-4D97-AF65-F5344CB8AC3E}">
        <p14:creationId xmlns:p14="http://schemas.microsoft.com/office/powerpoint/2010/main" val="3334553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263775"/>
          </a:xfrm>
        </p:spPr>
        <p:txBody>
          <a:bodyPr/>
          <a:lstStyle/>
          <a:p>
            <a:r>
              <a:rPr lang="en-GB" sz="5400" b="1" dirty="0">
                <a:latin typeface="Twinkl Cursive Looped Light" panose="02000000000000000000" pitchFamily="2" charset="0"/>
              </a:rPr>
              <a:t>Reading Books and Accelerated Reader</a:t>
            </a:r>
            <a:br>
              <a:rPr lang="en-GB" dirty="0"/>
            </a:br>
            <a:endParaRPr lang="en-GB" dirty="0"/>
          </a:p>
        </p:txBody>
      </p:sp>
      <p:sp>
        <p:nvSpPr>
          <p:cNvPr id="3" name="Content Placeholder 2"/>
          <p:cNvSpPr>
            <a:spLocks noGrp="1"/>
          </p:cNvSpPr>
          <p:nvPr>
            <p:ph idx="1"/>
          </p:nvPr>
        </p:nvSpPr>
        <p:spPr>
          <a:xfrm>
            <a:off x="838200" y="2014539"/>
            <a:ext cx="7942446" cy="4843462"/>
          </a:xfrm>
        </p:spPr>
        <p:txBody>
          <a:bodyPr>
            <a:normAutofit lnSpcReduction="10000"/>
          </a:bodyPr>
          <a:lstStyle/>
          <a:p>
            <a:r>
              <a:rPr lang="en-GB" dirty="0">
                <a:latin typeface="Twinkl Cursive Looped Light" panose="02000000000000000000" pitchFamily="2" charset="0"/>
              </a:rPr>
              <a:t>Year 1 diaries are checked and books swapped once the book has been read three times with an adult.</a:t>
            </a:r>
          </a:p>
          <a:p>
            <a:r>
              <a:rPr lang="en-GB" dirty="0">
                <a:latin typeface="Twinkl Cursive Looped Light" panose="02000000000000000000" pitchFamily="2" charset="0"/>
              </a:rPr>
              <a:t>Year 2 also swap books after being read three times. This will change if they move to the AR system.</a:t>
            </a:r>
          </a:p>
          <a:p>
            <a:r>
              <a:rPr lang="en-GB" dirty="0">
                <a:latin typeface="Twinkl Cursive Looped Light" panose="02000000000000000000" pitchFamily="2" charset="0"/>
              </a:rPr>
              <a:t>Encourage your child to read at home daily – make it fun!</a:t>
            </a:r>
          </a:p>
          <a:p>
            <a:r>
              <a:rPr lang="en-GB" dirty="0">
                <a:latin typeface="Twinkl Cursive Looped Light" panose="02000000000000000000" pitchFamily="2" charset="0"/>
              </a:rPr>
              <a:t>Comprehension – ask your child questions!</a:t>
            </a:r>
          </a:p>
          <a:p>
            <a:r>
              <a:rPr lang="en-GB" dirty="0">
                <a:latin typeface="Twinkl Cursive Looped Light" panose="02000000000000000000" pitchFamily="2" charset="0"/>
              </a:rPr>
              <a:t>Accelerated Reader – During Year 2 children can progress to the accelerated reading programme when ready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0646" y="1097961"/>
            <a:ext cx="3230423" cy="2024062"/>
          </a:xfrm>
          <a:prstGeom prst="rect">
            <a:avLst/>
          </a:prstGeom>
          <a:effectLst>
            <a:softEdge rad="63500"/>
          </a:effectLst>
        </p:spPr>
      </p:pic>
    </p:spTree>
    <p:extLst>
      <p:ext uri="{BB962C8B-B14F-4D97-AF65-F5344CB8AC3E}">
        <p14:creationId xmlns:p14="http://schemas.microsoft.com/office/powerpoint/2010/main" val="3538601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192338"/>
          </a:xfrm>
        </p:spPr>
        <p:txBody>
          <a:bodyPr>
            <a:normAutofit/>
          </a:bodyPr>
          <a:lstStyle/>
          <a:p>
            <a:br>
              <a:rPr lang="en-GB" dirty="0"/>
            </a:br>
            <a:br>
              <a:rPr lang="en-GB" dirty="0"/>
            </a:br>
            <a:endParaRPr lang="en-GB" dirty="0"/>
          </a:p>
        </p:txBody>
      </p:sp>
      <p:sp>
        <p:nvSpPr>
          <p:cNvPr id="3" name="Content Placeholder 2"/>
          <p:cNvSpPr>
            <a:spLocks noGrp="1"/>
          </p:cNvSpPr>
          <p:nvPr>
            <p:ph idx="1"/>
          </p:nvPr>
        </p:nvSpPr>
        <p:spPr>
          <a:xfrm>
            <a:off x="3628360" y="4664547"/>
            <a:ext cx="4094569" cy="3359617"/>
          </a:xfrm>
        </p:spPr>
        <p:txBody>
          <a:bodyPr>
            <a:normAutofit/>
          </a:bodyPr>
          <a:lstStyle/>
          <a:p>
            <a:r>
              <a:rPr lang="en-GB" dirty="0">
                <a:latin typeface="Twinkl Cursive Looped Light" panose="02000000000000000000" pitchFamily="2" charset="0"/>
              </a:rPr>
              <a:t>Focus on phase 3, 4 and 5</a:t>
            </a:r>
          </a:p>
          <a:p>
            <a:r>
              <a:rPr lang="en-GB" dirty="0">
                <a:latin typeface="Twinkl Cursive Looped Light" panose="02000000000000000000" pitchFamily="2" charset="0"/>
              </a:rPr>
              <a:t>Phonics screening check year 1 and year 2 </a:t>
            </a:r>
          </a:p>
          <a:p>
            <a:pPr marL="0" indent="0">
              <a:buNone/>
            </a:pPr>
            <a:endParaRPr lang="en-GB" dirty="0"/>
          </a:p>
        </p:txBody>
      </p:sp>
      <p:sp>
        <p:nvSpPr>
          <p:cNvPr id="5" name="TextBox 4"/>
          <p:cNvSpPr txBox="1"/>
          <p:nvPr/>
        </p:nvSpPr>
        <p:spPr>
          <a:xfrm>
            <a:off x="806965" y="365125"/>
            <a:ext cx="5065889" cy="1169551"/>
          </a:xfrm>
          <a:prstGeom prst="rect">
            <a:avLst/>
          </a:prstGeom>
          <a:noFill/>
          <a:ln>
            <a:noFill/>
          </a:ln>
        </p:spPr>
        <p:txBody>
          <a:bodyPr wrap="square" rtlCol="0">
            <a:spAutoFit/>
          </a:bodyPr>
          <a:lstStyle/>
          <a:p>
            <a:r>
              <a:rPr lang="en-GB" sz="7000" b="1" dirty="0">
                <a:latin typeface="Twinkl Cursive Looped Light" panose="02000000000000000000" pitchFamily="2" charset="0"/>
              </a:rPr>
              <a:t>Phonics</a:t>
            </a:r>
          </a:p>
        </p:txBody>
      </p:sp>
      <p:pic>
        <p:nvPicPr>
          <p:cNvPr id="8" name="Picture 7"/>
          <p:cNvPicPr>
            <a:picLocks noChangeAspect="1"/>
          </p:cNvPicPr>
          <p:nvPr/>
        </p:nvPicPr>
        <p:blipFill>
          <a:blip r:embed="rId2"/>
          <a:stretch>
            <a:fillRect/>
          </a:stretch>
        </p:blipFill>
        <p:spPr>
          <a:xfrm>
            <a:off x="8415863" y="2514890"/>
            <a:ext cx="2711262" cy="3829466"/>
          </a:xfrm>
          <a:prstGeom prst="rect">
            <a:avLst/>
          </a:prstGeom>
        </p:spPr>
      </p:pic>
      <p:pic>
        <p:nvPicPr>
          <p:cNvPr id="4" name="Picture 3">
            <a:extLst>
              <a:ext uri="{FF2B5EF4-FFF2-40B4-BE49-F238E27FC236}">
                <a16:creationId xmlns:a16="http://schemas.microsoft.com/office/drawing/2014/main" id="{B969F72C-844C-4A41-8035-537F3A8599FA}"/>
              </a:ext>
            </a:extLst>
          </p:cNvPr>
          <p:cNvPicPr>
            <a:picLocks noChangeAspect="1"/>
          </p:cNvPicPr>
          <p:nvPr/>
        </p:nvPicPr>
        <p:blipFill>
          <a:blip r:embed="rId3"/>
          <a:stretch>
            <a:fillRect/>
          </a:stretch>
        </p:blipFill>
        <p:spPr>
          <a:xfrm>
            <a:off x="486598" y="1480427"/>
            <a:ext cx="7491109" cy="2949196"/>
          </a:xfrm>
          <a:prstGeom prst="rect">
            <a:avLst/>
          </a:prstGeom>
        </p:spPr>
      </p:pic>
    </p:spTree>
    <p:extLst>
      <p:ext uri="{BB962C8B-B14F-4D97-AF65-F5344CB8AC3E}">
        <p14:creationId xmlns:p14="http://schemas.microsoft.com/office/powerpoint/2010/main" val="273697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000" b="1" dirty="0">
                <a:latin typeface="Twinkl Cursive Looped Light" panose="02000000000000000000" pitchFamily="2" charset="0"/>
              </a:rPr>
              <a:t>Handwriting</a:t>
            </a:r>
          </a:p>
        </p:txBody>
      </p:sp>
      <p:sp>
        <p:nvSpPr>
          <p:cNvPr id="3" name="Content Placeholder 2"/>
          <p:cNvSpPr>
            <a:spLocks noGrp="1"/>
          </p:cNvSpPr>
          <p:nvPr>
            <p:ph idx="1"/>
          </p:nvPr>
        </p:nvSpPr>
        <p:spPr>
          <a:xfrm>
            <a:off x="6375386" y="8685"/>
            <a:ext cx="4715933" cy="2038441"/>
          </a:xfrm>
        </p:spPr>
        <p:txBody>
          <a:bodyPr>
            <a:normAutofit fontScale="25000" lnSpcReduction="20000"/>
          </a:bodyPr>
          <a:lstStyle/>
          <a:p>
            <a:endParaRPr lang="en-GB" sz="7400" dirty="0">
              <a:latin typeface="Twinkl Cursive Looped Light" panose="02000000000000000000" pitchFamily="2" charset="0"/>
            </a:endParaRPr>
          </a:p>
          <a:p>
            <a:r>
              <a:rPr lang="en-GB" sz="9600" dirty="0">
                <a:latin typeface="Twinkl Cursive Looped Light" panose="02000000000000000000" pitchFamily="2" charset="0"/>
              </a:rPr>
              <a:t>Cursive – children are taught to write with pre-cursive handwriting ready to join their letters together</a:t>
            </a:r>
          </a:p>
          <a:p>
            <a:r>
              <a:rPr lang="en-GB" sz="9600" dirty="0">
                <a:latin typeface="Twinkl Cursive Looped Light" panose="02000000000000000000" pitchFamily="2" charset="0"/>
              </a:rPr>
              <a:t>Lead ins and lead outs</a:t>
            </a:r>
          </a:p>
          <a:p>
            <a:r>
              <a:rPr lang="en-GB" sz="9600" dirty="0">
                <a:latin typeface="Twinkl Cursive Looped Light" panose="02000000000000000000" pitchFamily="2" charset="0"/>
              </a:rPr>
              <a:t>Encourage to do this outside of school</a:t>
            </a:r>
          </a:p>
          <a:p>
            <a:r>
              <a:rPr lang="en-GB" sz="9600" dirty="0">
                <a:latin typeface="Twinkl Cursive Looped Light" panose="02000000000000000000" pitchFamily="2" charset="0"/>
              </a:rPr>
              <a:t>Form letters </a:t>
            </a:r>
            <a:r>
              <a:rPr lang="en-GB" sz="9600" b="1" dirty="0">
                <a:latin typeface="Twinkl Cursive Looped Light" panose="02000000000000000000" pitchFamily="2" charset="0"/>
              </a:rPr>
              <a:t>and</a:t>
            </a:r>
            <a:r>
              <a:rPr lang="en-GB" sz="9600" dirty="0">
                <a:latin typeface="Twinkl Cursive Looped Light" panose="02000000000000000000" pitchFamily="2" charset="0"/>
              </a:rPr>
              <a:t> numbers correctly</a:t>
            </a:r>
          </a:p>
          <a:p>
            <a:r>
              <a:rPr lang="en-GB" sz="9600" dirty="0">
                <a:latin typeface="Twinkl Cursive Looped Light" panose="02000000000000000000" pitchFamily="2" charset="0"/>
              </a:rPr>
              <a:t>Handout available for letter formation if needed</a:t>
            </a:r>
          </a:p>
          <a:p>
            <a:endParaRPr lang="en-GB" sz="9600" dirty="0"/>
          </a:p>
          <a:p>
            <a:endParaRPr lang="en-GB" dirty="0"/>
          </a:p>
        </p:txBody>
      </p:sp>
      <p:pic>
        <p:nvPicPr>
          <p:cNvPr id="4" name="Picture 3"/>
          <p:cNvPicPr>
            <a:picLocks noChangeAspect="1"/>
          </p:cNvPicPr>
          <p:nvPr/>
        </p:nvPicPr>
        <p:blipFill rotWithShape="1">
          <a:blip r:embed="rId2"/>
          <a:srcRect l="16519" t="4193" r="16884" b="7765"/>
          <a:stretch/>
        </p:blipFill>
        <p:spPr>
          <a:xfrm>
            <a:off x="657326" y="1989209"/>
            <a:ext cx="5562600" cy="3198153"/>
          </a:xfrm>
          <a:prstGeom prst="rect">
            <a:avLst/>
          </a:prstGeom>
        </p:spPr>
      </p:pic>
      <p:pic>
        <p:nvPicPr>
          <p:cNvPr id="6" name="Picture 5"/>
          <p:cNvPicPr>
            <a:picLocks noChangeAspect="1"/>
          </p:cNvPicPr>
          <p:nvPr/>
        </p:nvPicPr>
        <p:blipFill rotWithShape="1">
          <a:blip r:embed="rId3"/>
          <a:srcRect t="13668"/>
          <a:stretch/>
        </p:blipFill>
        <p:spPr>
          <a:xfrm>
            <a:off x="6856889" y="4159785"/>
            <a:ext cx="3752926" cy="2429995"/>
          </a:xfrm>
          <a:prstGeom prst="rect">
            <a:avLst/>
          </a:prstGeom>
        </p:spPr>
      </p:pic>
    </p:spTree>
    <p:extLst>
      <p:ext uri="{BB962C8B-B14F-4D97-AF65-F5344CB8AC3E}">
        <p14:creationId xmlns:p14="http://schemas.microsoft.com/office/powerpoint/2010/main" val="3763204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249" y="1240482"/>
            <a:ext cx="10639425" cy="204788"/>
          </a:xfrm>
        </p:spPr>
        <p:txBody>
          <a:bodyPr>
            <a:noAutofit/>
          </a:bodyPr>
          <a:lstStyle/>
          <a:p>
            <a:br>
              <a:rPr lang="en-GB" sz="5400" b="1" dirty="0"/>
            </a:br>
            <a:r>
              <a:rPr lang="en-GB" sz="6600" b="1" dirty="0">
                <a:latin typeface="Twinkl Cursive Looped Light" panose="02000000000000000000" pitchFamily="2" charset="0"/>
              </a:rPr>
              <a:t>Special Person</a:t>
            </a:r>
            <a:br>
              <a:rPr lang="en-GB" sz="6600" b="1" dirty="0"/>
            </a:br>
            <a:br>
              <a:rPr lang="en-GB" sz="5400" b="1" dirty="0"/>
            </a:br>
            <a:endParaRPr lang="en-GB" sz="5400" b="1" dirty="0"/>
          </a:p>
        </p:txBody>
      </p:sp>
      <p:pic>
        <p:nvPicPr>
          <p:cNvPr id="12" name="Content Placeholder 1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59360" y="4262016"/>
            <a:ext cx="2059943" cy="1967246"/>
          </a:xfrm>
        </p:spPr>
      </p:pic>
      <p:sp>
        <p:nvSpPr>
          <p:cNvPr id="5" name="TextBox 4"/>
          <p:cNvSpPr txBox="1"/>
          <p:nvPr/>
        </p:nvSpPr>
        <p:spPr>
          <a:xfrm>
            <a:off x="557624" y="1916758"/>
            <a:ext cx="4964782" cy="2677656"/>
          </a:xfrm>
          <a:prstGeom prst="rect">
            <a:avLst/>
          </a:prstGeom>
          <a:noFill/>
        </p:spPr>
        <p:txBody>
          <a:bodyPr wrap="square" rtlCol="0">
            <a:spAutoFit/>
          </a:bodyPr>
          <a:lstStyle/>
          <a:p>
            <a:pPr marL="685800" indent="-685800">
              <a:buFont typeface="Arial" panose="020B0604020202020204" pitchFamily="34" charset="0"/>
              <a:buChar char="•"/>
            </a:pPr>
            <a:r>
              <a:rPr lang="en-GB" sz="2800" b="1" dirty="0">
                <a:latin typeface="Twinkl Cursive Looped Light" panose="02000000000000000000" pitchFamily="2" charset="0"/>
              </a:rPr>
              <a:t>Special Person is weekly – dates in the front of reading diary</a:t>
            </a:r>
          </a:p>
          <a:p>
            <a:pPr marL="685800" indent="-685800">
              <a:buFont typeface="Arial" panose="020B0604020202020204" pitchFamily="34" charset="0"/>
              <a:buChar char="•"/>
            </a:pPr>
            <a:r>
              <a:rPr lang="en-GB" sz="2800" b="1" dirty="0">
                <a:latin typeface="Twinkl Cursive Looped Light" panose="02000000000000000000" pitchFamily="2" charset="0"/>
              </a:rPr>
              <a:t>Children are to bring in certificates, pictures etc……</a:t>
            </a:r>
          </a:p>
          <a:p>
            <a:pPr marL="685800" indent="-685800">
              <a:buFont typeface="Arial" panose="020B0604020202020204" pitchFamily="34" charset="0"/>
              <a:buChar char="•"/>
            </a:pPr>
            <a:endParaRPr lang="en-GB" sz="2800" b="1" dirty="0">
              <a:latin typeface="+mj-lt"/>
            </a:endParaRPr>
          </a:p>
        </p:txBody>
      </p:sp>
      <p:sp>
        <p:nvSpPr>
          <p:cNvPr id="3" name="TextBox 2"/>
          <p:cNvSpPr txBox="1"/>
          <p:nvPr/>
        </p:nvSpPr>
        <p:spPr>
          <a:xfrm>
            <a:off x="6515100" y="2128688"/>
            <a:ext cx="4327071" cy="4247317"/>
          </a:xfrm>
          <a:prstGeom prst="rect">
            <a:avLst/>
          </a:prstGeom>
          <a:noFill/>
        </p:spPr>
        <p:txBody>
          <a:bodyPr wrap="square" rtlCol="0">
            <a:spAutoFit/>
          </a:bodyPr>
          <a:lstStyle/>
          <a:p>
            <a:pPr marL="685800" indent="-685800">
              <a:buFont typeface="Arial" panose="020B0604020202020204" pitchFamily="34" charset="0"/>
              <a:buChar char="•"/>
            </a:pPr>
            <a:endParaRPr lang="en-GB" sz="2800" b="1" dirty="0"/>
          </a:p>
          <a:p>
            <a:pPr marL="685800" indent="-685800">
              <a:buFont typeface="Arial" panose="020B0604020202020204" pitchFamily="34" charset="0"/>
              <a:buChar char="•"/>
            </a:pPr>
            <a:endParaRPr lang="en-GB" sz="2800" b="1" dirty="0"/>
          </a:p>
          <a:p>
            <a:pPr marL="685800" indent="-685800">
              <a:buFont typeface="Arial" panose="020B0604020202020204" pitchFamily="34" charset="0"/>
              <a:buChar char="•"/>
            </a:pPr>
            <a:endParaRPr lang="en-GB" sz="2800" b="1" dirty="0"/>
          </a:p>
          <a:p>
            <a:pPr marL="685800" indent="-685800">
              <a:buFont typeface="Arial" panose="020B0604020202020204" pitchFamily="34" charset="0"/>
              <a:buChar char="•"/>
            </a:pPr>
            <a:endParaRPr lang="en-GB" sz="2800" b="1" dirty="0"/>
          </a:p>
          <a:p>
            <a:pPr marL="685800" indent="-685800">
              <a:buFont typeface="Arial" panose="020B0604020202020204" pitchFamily="34" charset="0"/>
              <a:buChar char="•"/>
            </a:pPr>
            <a:r>
              <a:rPr lang="en-GB" sz="2800" b="1" dirty="0">
                <a:latin typeface="Twinkl Cursive Looped Light" panose="02000000000000000000" pitchFamily="2" charset="0"/>
              </a:rPr>
              <a:t>Spellings Year 1 to start after half term</a:t>
            </a:r>
          </a:p>
          <a:p>
            <a:pPr marL="685800" indent="-685800">
              <a:buFont typeface="Arial" panose="020B0604020202020204" pitchFamily="34" charset="0"/>
              <a:buChar char="•"/>
            </a:pPr>
            <a:r>
              <a:rPr lang="en-GB" sz="2800" b="1" dirty="0">
                <a:latin typeface="Twinkl Cursive Looped Light" panose="02000000000000000000" pitchFamily="2" charset="0"/>
              </a:rPr>
              <a:t>Reading Books</a:t>
            </a:r>
          </a:p>
          <a:p>
            <a:pPr marL="685800" indent="-685800">
              <a:buFont typeface="Arial" panose="020B0604020202020204" pitchFamily="34" charset="0"/>
              <a:buChar char="•"/>
            </a:pPr>
            <a:r>
              <a:rPr lang="en-GB" sz="2800" b="1" dirty="0">
                <a:latin typeface="Twinkl Cursive Looped Light" panose="02000000000000000000" pitchFamily="2" charset="0"/>
              </a:rPr>
              <a:t>Practise </a:t>
            </a:r>
            <a:r>
              <a:rPr lang="en-GB" sz="2800" b="1" dirty="0" err="1">
                <a:latin typeface="Twinkl Cursive Looped Light" panose="02000000000000000000" pitchFamily="2" charset="0"/>
              </a:rPr>
              <a:t>NumBots</a:t>
            </a:r>
            <a:endParaRPr lang="en-GB" sz="2800" b="1" dirty="0">
              <a:latin typeface="Twinkl Cursive Looped Light" panose="02000000000000000000" pitchFamily="2" charset="0"/>
            </a:endParaRPr>
          </a:p>
          <a:p>
            <a:pPr marL="685800" indent="-685800">
              <a:buFont typeface="Arial" panose="020B0604020202020204" pitchFamily="34" charset="0"/>
              <a:buChar char="•"/>
            </a:pPr>
            <a:endParaRPr lang="en-GB" sz="2800" b="1" dirty="0"/>
          </a:p>
          <a:p>
            <a:endParaRPr lang="en-GB"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6421" y="557063"/>
            <a:ext cx="4095750" cy="3143250"/>
          </a:xfrm>
          <a:prstGeom prst="rect">
            <a:avLst/>
          </a:prstGeom>
        </p:spPr>
      </p:pic>
    </p:spTree>
    <p:extLst>
      <p:ext uri="{BB962C8B-B14F-4D97-AF65-F5344CB8AC3E}">
        <p14:creationId xmlns:p14="http://schemas.microsoft.com/office/powerpoint/2010/main" val="3575655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latin typeface="Twinkl Cursive Looped Light" panose="02000000000000000000" pitchFamily="2" charset="0"/>
              </a:rPr>
              <a:t>Behaviour and Rewards</a:t>
            </a:r>
          </a:p>
        </p:txBody>
      </p:sp>
      <p:pic>
        <p:nvPicPr>
          <p:cNvPr id="6" name="Picture 5"/>
          <p:cNvPicPr>
            <a:picLocks noChangeAspect="1"/>
          </p:cNvPicPr>
          <p:nvPr/>
        </p:nvPicPr>
        <p:blipFill>
          <a:blip r:embed="rId2"/>
          <a:stretch>
            <a:fillRect/>
          </a:stretch>
        </p:blipFill>
        <p:spPr>
          <a:xfrm>
            <a:off x="2021067" y="1946964"/>
            <a:ext cx="2710965" cy="1897675"/>
          </a:xfrm>
          <a:prstGeom prst="rect">
            <a:avLst/>
          </a:prstGeom>
        </p:spPr>
      </p:pic>
      <p:sp>
        <p:nvSpPr>
          <p:cNvPr id="3" name="TextBox 2"/>
          <p:cNvSpPr txBox="1"/>
          <p:nvPr/>
        </p:nvSpPr>
        <p:spPr>
          <a:xfrm>
            <a:off x="6706652" y="1946964"/>
            <a:ext cx="4061361" cy="769441"/>
          </a:xfrm>
          <a:prstGeom prst="rect">
            <a:avLst/>
          </a:prstGeom>
          <a:noFill/>
        </p:spPr>
        <p:txBody>
          <a:bodyPr wrap="square" rtlCol="0">
            <a:spAutoFit/>
          </a:bodyPr>
          <a:lstStyle/>
          <a:p>
            <a:pPr algn="ctr"/>
            <a:r>
              <a:rPr lang="en-GB" sz="4400" b="1" dirty="0">
                <a:latin typeface="Twinkl Cursive Looped Light" panose="02000000000000000000" pitchFamily="2" charset="0"/>
              </a:rPr>
              <a:t>House Points</a:t>
            </a:r>
          </a:p>
        </p:txBody>
      </p:sp>
      <p:pic>
        <p:nvPicPr>
          <p:cNvPr id="7" name="Picture 6"/>
          <p:cNvPicPr>
            <a:picLocks noChangeAspect="1"/>
          </p:cNvPicPr>
          <p:nvPr/>
        </p:nvPicPr>
        <p:blipFill rotWithShape="1">
          <a:blip r:embed="rId3"/>
          <a:srcRect t="2488"/>
          <a:stretch/>
        </p:blipFill>
        <p:spPr>
          <a:xfrm>
            <a:off x="1385759" y="4039602"/>
            <a:ext cx="3917249" cy="1959757"/>
          </a:xfrm>
          <a:prstGeom prst="rect">
            <a:avLst/>
          </a:prstGeom>
        </p:spPr>
      </p:pic>
      <p:sp>
        <p:nvSpPr>
          <p:cNvPr id="8" name="Rectangle 7"/>
          <p:cNvSpPr/>
          <p:nvPr/>
        </p:nvSpPr>
        <p:spPr>
          <a:xfrm>
            <a:off x="328550" y="1752001"/>
            <a:ext cx="6096000" cy="2677656"/>
          </a:xfrm>
          <a:prstGeom prst="rect">
            <a:avLst/>
          </a:prstGeom>
        </p:spPr>
        <p:txBody>
          <a:bodyPr>
            <a:spAutoFit/>
          </a:bodyPr>
          <a:lstStyle/>
          <a:p>
            <a:r>
              <a:rPr lang="en-GB" sz="2400" dirty="0">
                <a:latin typeface="Twinkl Cursive Looped Light" panose="02000000000000000000" pitchFamily="2" charset="0"/>
              </a:rPr>
              <a:t>We are:</a:t>
            </a:r>
          </a:p>
          <a:p>
            <a:endParaRPr lang="en-GB" sz="2400" dirty="0">
              <a:latin typeface="Twinkl Cursive Looped Light" panose="02000000000000000000" pitchFamily="2" charset="0"/>
            </a:endParaRPr>
          </a:p>
          <a:p>
            <a:r>
              <a:rPr lang="en-GB" sz="2400" dirty="0">
                <a:latin typeface="Twinkl Cursive Looped Light" panose="02000000000000000000" pitchFamily="2" charset="0"/>
              </a:rPr>
              <a:t>Ready</a:t>
            </a:r>
          </a:p>
          <a:p>
            <a:endParaRPr lang="en-GB" sz="2400" dirty="0">
              <a:latin typeface="Twinkl Cursive Looped Light" panose="02000000000000000000" pitchFamily="2" charset="0"/>
            </a:endParaRPr>
          </a:p>
          <a:p>
            <a:r>
              <a:rPr lang="en-GB" sz="2400" dirty="0">
                <a:latin typeface="Twinkl Cursive Looped Light" panose="02000000000000000000" pitchFamily="2" charset="0"/>
              </a:rPr>
              <a:t>Respectful</a:t>
            </a:r>
          </a:p>
          <a:p>
            <a:endParaRPr lang="en-GB" sz="2400" dirty="0">
              <a:latin typeface="Twinkl Cursive Looped Light" panose="02000000000000000000" pitchFamily="2" charset="0"/>
            </a:endParaRPr>
          </a:p>
          <a:p>
            <a:r>
              <a:rPr lang="en-GB" sz="2400" dirty="0">
                <a:latin typeface="Twinkl Cursive Looped Light" panose="02000000000000000000" pitchFamily="2" charset="0"/>
              </a:rPr>
              <a:t>Safe</a:t>
            </a:r>
          </a:p>
        </p:txBody>
      </p:sp>
      <p:pic>
        <p:nvPicPr>
          <p:cNvPr id="4" name="Picture 3"/>
          <p:cNvPicPr>
            <a:picLocks noChangeAspect="1"/>
          </p:cNvPicPr>
          <p:nvPr/>
        </p:nvPicPr>
        <p:blipFill>
          <a:blip r:embed="rId4"/>
          <a:stretch>
            <a:fillRect/>
          </a:stretch>
        </p:blipFill>
        <p:spPr>
          <a:xfrm>
            <a:off x="6424549" y="3183111"/>
            <a:ext cx="5229225" cy="1261743"/>
          </a:xfrm>
          <a:prstGeom prst="rect">
            <a:avLst/>
          </a:prstGeom>
        </p:spPr>
      </p:pic>
    </p:spTree>
    <p:extLst>
      <p:ext uri="{BB962C8B-B14F-4D97-AF65-F5344CB8AC3E}">
        <p14:creationId xmlns:p14="http://schemas.microsoft.com/office/powerpoint/2010/main" val="2949834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239" y="508817"/>
            <a:ext cx="10515600" cy="1325563"/>
          </a:xfrm>
        </p:spPr>
        <p:txBody>
          <a:bodyPr/>
          <a:lstStyle/>
          <a:p>
            <a:r>
              <a:rPr lang="en-GB" b="1" dirty="0">
                <a:latin typeface="Twinkl Cursive Looped Light" panose="02000000000000000000" pitchFamily="2" charset="0"/>
                <a:cs typeface="Arial" panose="020B0604020202020204" pitchFamily="34" charset="0"/>
              </a:rPr>
              <a:t>Class </a:t>
            </a:r>
            <a:r>
              <a:rPr lang="en-GB" b="1" dirty="0" err="1">
                <a:latin typeface="Twinkl Cursive Looped Light" panose="02000000000000000000" pitchFamily="2" charset="0"/>
                <a:cs typeface="Arial" panose="020B0604020202020204" pitchFamily="34" charset="0"/>
              </a:rPr>
              <a:t>DoJo</a:t>
            </a:r>
            <a:br>
              <a:rPr lang="en-GB" dirty="0"/>
            </a:br>
            <a:endParaRPr lang="en-GB" dirty="0"/>
          </a:p>
        </p:txBody>
      </p:sp>
      <p:sp>
        <p:nvSpPr>
          <p:cNvPr id="3" name="Content Placeholder 2"/>
          <p:cNvSpPr>
            <a:spLocks noGrp="1"/>
          </p:cNvSpPr>
          <p:nvPr>
            <p:ph idx="1"/>
          </p:nvPr>
        </p:nvSpPr>
        <p:spPr>
          <a:xfrm>
            <a:off x="284694" y="1310699"/>
            <a:ext cx="11051178" cy="1815738"/>
          </a:xfrm>
        </p:spPr>
        <p:txBody>
          <a:bodyPr>
            <a:normAutofit fontScale="62500" lnSpcReduction="20000"/>
          </a:bodyPr>
          <a:lstStyle/>
          <a:p>
            <a:pPr marL="0" indent="0">
              <a:buNone/>
            </a:pPr>
            <a:r>
              <a:rPr lang="en-GB" sz="3800" dirty="0">
                <a:latin typeface="Twinkl Cursive Looped Light" panose="02000000000000000000" pitchFamily="2" charset="0"/>
                <a:cs typeface="Arial" panose="020B0604020202020204" pitchFamily="34" charset="0"/>
              </a:rPr>
              <a:t>We’re thrilled to be using Class </a:t>
            </a:r>
            <a:r>
              <a:rPr lang="en-GB" sz="3800" dirty="0" err="1">
                <a:latin typeface="Twinkl Cursive Looped Light" panose="02000000000000000000" pitchFamily="2" charset="0"/>
                <a:cs typeface="Arial" panose="020B0604020202020204" pitchFamily="34" charset="0"/>
              </a:rPr>
              <a:t>DoJo</a:t>
            </a:r>
            <a:r>
              <a:rPr lang="en-GB" sz="3800" dirty="0">
                <a:latin typeface="Twinkl Cursive Looped Light" panose="02000000000000000000" pitchFamily="2" charset="0"/>
                <a:cs typeface="Arial" panose="020B0604020202020204" pitchFamily="34" charset="0"/>
              </a:rPr>
              <a:t> to tell you about the wonderful things your child is doing, and to celebrate their achievements. It’s free and you can share it with partners, carers and grandparents. </a:t>
            </a:r>
          </a:p>
          <a:p>
            <a:pPr marL="0" indent="0">
              <a:buNone/>
            </a:pPr>
            <a:r>
              <a:rPr lang="en-GB" sz="3800" dirty="0">
                <a:latin typeface="Twinkl Cursive Looped Light" panose="02000000000000000000" pitchFamily="2" charset="0"/>
                <a:cs typeface="Arial" panose="020B0604020202020204" pitchFamily="34" charset="0"/>
              </a:rPr>
              <a:t>For new parents and those still to join, please ask the office for a letter. For existing parents, please remember to check you have the latest Class </a:t>
            </a:r>
            <a:r>
              <a:rPr lang="en-GB" sz="3800" dirty="0" err="1">
                <a:latin typeface="Twinkl Cursive Looped Light" panose="02000000000000000000" pitchFamily="2" charset="0"/>
                <a:cs typeface="Arial" panose="020B0604020202020204" pitchFamily="34" charset="0"/>
              </a:rPr>
              <a:t>DoJo</a:t>
            </a:r>
            <a:r>
              <a:rPr lang="en-GB" sz="3800" dirty="0">
                <a:latin typeface="Twinkl Cursive Looped Light" panose="02000000000000000000" pitchFamily="2" charset="0"/>
                <a:cs typeface="Arial" panose="020B0604020202020204" pitchFamily="34" charset="0"/>
              </a:rPr>
              <a:t> parent app installed and are logged in. You don’t want to miss out! </a:t>
            </a:r>
          </a:p>
          <a:p>
            <a:pPr marL="0" indent="0">
              <a:buNone/>
            </a:pPr>
            <a:endParaRPr lang="en-GB" dirty="0"/>
          </a:p>
        </p:txBody>
      </p:sp>
      <p:sp>
        <p:nvSpPr>
          <p:cNvPr id="5" name="Rectangle 4"/>
          <p:cNvSpPr/>
          <p:nvPr/>
        </p:nvSpPr>
        <p:spPr>
          <a:xfrm>
            <a:off x="396239" y="3126437"/>
            <a:ext cx="8003177" cy="3785652"/>
          </a:xfrm>
          <a:prstGeom prst="rect">
            <a:avLst/>
          </a:prstGeom>
        </p:spPr>
        <p:txBody>
          <a:bodyPr wrap="square">
            <a:spAutoFit/>
          </a:bodyPr>
          <a:lstStyle/>
          <a:p>
            <a:r>
              <a:rPr lang="en-GB" sz="2000" u="sng" dirty="0">
                <a:latin typeface="Twinkl Cursive Looped Light" panose="02000000000000000000" pitchFamily="2" charset="0"/>
                <a:cs typeface="Arial" panose="020B0604020202020204" pitchFamily="34" charset="0"/>
              </a:rPr>
              <a:t>What to expect? Teachers will be:</a:t>
            </a:r>
          </a:p>
          <a:p>
            <a:r>
              <a:rPr lang="en-GB" sz="2000" dirty="0">
                <a:latin typeface="Twinkl Cursive Looped Light" panose="02000000000000000000" pitchFamily="2" charset="0"/>
                <a:cs typeface="Arial" panose="020B0604020202020204" pitchFamily="34" charset="0"/>
              </a:rPr>
              <a:t>· Sharing a learning comment (activity) with all parents at least two times a week, such as a summary of what they have been learning about. This is a one way communication tool so the chat function is not in place. Please contact the teacher email should you need to ask anything.</a:t>
            </a:r>
          </a:p>
          <a:p>
            <a:r>
              <a:rPr lang="en-GB" sz="2000" dirty="0">
                <a:latin typeface="Twinkl Cursive Looped Light" panose="02000000000000000000" pitchFamily="2" charset="0"/>
                <a:cs typeface="Arial" panose="020B0604020202020204" pitchFamily="34" charset="0"/>
              </a:rPr>
              <a:t>  </a:t>
            </a:r>
          </a:p>
          <a:p>
            <a:r>
              <a:rPr lang="en-GB" sz="2000" u="sng" dirty="0">
                <a:latin typeface="Twinkl Cursive Looped Light" panose="02000000000000000000" pitchFamily="2" charset="0"/>
                <a:cs typeface="Arial" panose="020B0604020202020204" pitchFamily="34" charset="0"/>
              </a:rPr>
              <a:t>Teachers may:</a:t>
            </a:r>
          </a:p>
          <a:p>
            <a:r>
              <a:rPr lang="en-GB" sz="2000" dirty="0">
                <a:latin typeface="Twinkl Cursive Looped Light" panose="02000000000000000000" pitchFamily="2" charset="0"/>
                <a:cs typeface="Arial" panose="020B0604020202020204" pitchFamily="34" charset="0"/>
              </a:rPr>
              <a:t>· Send out message reminders for things like PE kits or letters coming home.</a:t>
            </a:r>
          </a:p>
          <a:p>
            <a:r>
              <a:rPr lang="en-GB" sz="2000" dirty="0">
                <a:latin typeface="Twinkl Cursive Looped Light" panose="02000000000000000000" pitchFamily="2" charset="0"/>
                <a:cs typeface="Arial" panose="020B0604020202020204" pitchFamily="34" charset="0"/>
              </a:rPr>
              <a:t>· Send out points for children in different classes</a:t>
            </a:r>
            <a:r>
              <a:rPr lang="en-GB" sz="2000" dirty="0">
                <a:latin typeface="Arial" panose="020B0604020202020204" pitchFamily="34" charset="0"/>
                <a:cs typeface="Arial" panose="020B0604020202020204" pitchFamily="34" charset="0"/>
              </a:rPr>
              <a:t>.</a:t>
            </a:r>
          </a:p>
          <a:p>
            <a:endParaRPr lang="en-GB" sz="20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95D84D6F-1128-4008-B4EA-023BE65CCBE2}"/>
              </a:ext>
            </a:extLst>
          </p:cNvPr>
          <p:cNvPicPr>
            <a:picLocks noChangeAspect="1"/>
          </p:cNvPicPr>
          <p:nvPr/>
        </p:nvPicPr>
        <p:blipFill>
          <a:blip r:embed="rId2"/>
          <a:stretch>
            <a:fillRect/>
          </a:stretch>
        </p:blipFill>
        <p:spPr>
          <a:xfrm>
            <a:off x="8255843" y="4067853"/>
            <a:ext cx="3606112" cy="1714382"/>
          </a:xfrm>
          <a:prstGeom prst="rect">
            <a:avLst/>
          </a:prstGeom>
        </p:spPr>
      </p:pic>
    </p:spTree>
    <p:extLst>
      <p:ext uri="{BB962C8B-B14F-4D97-AF65-F5344CB8AC3E}">
        <p14:creationId xmlns:p14="http://schemas.microsoft.com/office/powerpoint/2010/main" val="3000351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3587"/>
          </a:xfrm>
        </p:spPr>
        <p:txBody>
          <a:bodyPr>
            <a:normAutofit fontScale="90000"/>
          </a:bodyPr>
          <a:lstStyle/>
          <a:p>
            <a:r>
              <a:rPr lang="en-GB" altLang="en-US" dirty="0">
                <a:latin typeface="Twinkl Cursive Looped Light" panose="02000000000000000000" pitchFamily="2" charset="0"/>
              </a:rPr>
              <a:t>Uniform at Maple Tree Primary School</a:t>
            </a:r>
            <a:br>
              <a:rPr lang="en-GB" altLang="en-US" dirty="0"/>
            </a:br>
            <a:endParaRPr lang="en-GB" dirty="0"/>
          </a:p>
        </p:txBody>
      </p:sp>
      <p:sp>
        <p:nvSpPr>
          <p:cNvPr id="3" name="Content Placeholder 2"/>
          <p:cNvSpPr>
            <a:spLocks noGrp="1"/>
          </p:cNvSpPr>
          <p:nvPr>
            <p:ph idx="1"/>
          </p:nvPr>
        </p:nvSpPr>
        <p:spPr>
          <a:xfrm>
            <a:off x="838200" y="1000125"/>
            <a:ext cx="10515600" cy="5543550"/>
          </a:xfrm>
        </p:spPr>
        <p:txBody>
          <a:bodyPr>
            <a:normAutofit fontScale="70000" lnSpcReduction="20000"/>
          </a:bodyPr>
          <a:lstStyle/>
          <a:p>
            <a:r>
              <a:rPr lang="en-GB" altLang="en-US" dirty="0">
                <a:latin typeface="Twinkl Cursive Looped Light" panose="02000000000000000000" pitchFamily="2" charset="0"/>
              </a:rPr>
              <a:t>All the children are expected to wear </a:t>
            </a:r>
            <a:r>
              <a:rPr lang="en-GB" altLang="en-US" b="1" dirty="0">
                <a:latin typeface="Twinkl Cursive Looped Light" panose="02000000000000000000" pitchFamily="2" charset="0"/>
              </a:rPr>
              <a:t>black trousers, shorts or skirts with a royal blue knitted jumper or cardigan.</a:t>
            </a:r>
          </a:p>
          <a:p>
            <a:pPr marL="0" indent="0">
              <a:buNone/>
            </a:pPr>
            <a:endParaRPr lang="en-GB" altLang="en-US" dirty="0">
              <a:latin typeface="Twinkl Cursive Looped Light" panose="02000000000000000000" pitchFamily="2" charset="0"/>
            </a:endParaRPr>
          </a:p>
          <a:p>
            <a:r>
              <a:rPr lang="en-GB" altLang="en-US" dirty="0">
                <a:latin typeface="Twinkl Cursive Looped Light" panose="02000000000000000000" pitchFamily="2" charset="0"/>
              </a:rPr>
              <a:t>In </a:t>
            </a:r>
            <a:r>
              <a:rPr lang="en-GB" altLang="en-US" b="1" dirty="0">
                <a:latin typeface="Twinkl Cursive Looped Light" panose="02000000000000000000" pitchFamily="2" charset="0"/>
              </a:rPr>
              <a:t>Mulberries only</a:t>
            </a:r>
            <a:r>
              <a:rPr lang="en-GB" altLang="en-US" dirty="0">
                <a:latin typeface="Twinkl Cursive Looped Light" panose="02000000000000000000" pitchFamily="2" charset="0"/>
              </a:rPr>
              <a:t>, we also accept navy joggers or leggings. </a:t>
            </a:r>
          </a:p>
          <a:p>
            <a:endParaRPr lang="en-GB" altLang="en-US" dirty="0">
              <a:latin typeface="Twinkl Cursive Looped Light" panose="02000000000000000000" pitchFamily="2" charset="0"/>
            </a:endParaRPr>
          </a:p>
          <a:p>
            <a:r>
              <a:rPr lang="en-GB" altLang="en-US" dirty="0">
                <a:latin typeface="Twinkl Cursive Looped Light" panose="02000000000000000000" pitchFamily="2" charset="0"/>
              </a:rPr>
              <a:t>From </a:t>
            </a:r>
            <a:r>
              <a:rPr lang="en-GB" altLang="en-US" b="1" dirty="0">
                <a:latin typeface="Twinkl Cursive Looped Light" panose="02000000000000000000" pitchFamily="2" charset="0"/>
              </a:rPr>
              <a:t>Reception to Year 2 </a:t>
            </a:r>
            <a:r>
              <a:rPr lang="en-GB" altLang="en-US" dirty="0">
                <a:latin typeface="Twinkl Cursive Looped Light" panose="02000000000000000000" pitchFamily="2" charset="0"/>
              </a:rPr>
              <a:t>the children wear white polo shirts under their jumpers. </a:t>
            </a:r>
          </a:p>
          <a:p>
            <a:endParaRPr lang="en-GB" altLang="en-US" dirty="0">
              <a:latin typeface="Twinkl Cursive Looped Light" panose="02000000000000000000" pitchFamily="2" charset="0"/>
            </a:endParaRPr>
          </a:p>
          <a:p>
            <a:r>
              <a:rPr lang="en-GB" altLang="en-US" b="1" dirty="0">
                <a:latin typeface="Twinkl Cursive Looped Light" panose="02000000000000000000" pitchFamily="2" charset="0"/>
              </a:rPr>
              <a:t>Across the school</a:t>
            </a:r>
            <a:r>
              <a:rPr lang="en-GB" altLang="en-US" dirty="0">
                <a:latin typeface="Twinkl Cursive Looped Light" panose="02000000000000000000" pitchFamily="2" charset="0"/>
              </a:rPr>
              <a:t>, yellow or blue checked summer dresses are allowed in the warm weather. </a:t>
            </a:r>
          </a:p>
          <a:p>
            <a:endParaRPr lang="en-GB" altLang="en-US" dirty="0">
              <a:latin typeface="Twinkl Cursive Looped Light" panose="02000000000000000000" pitchFamily="2" charset="0"/>
            </a:endParaRPr>
          </a:p>
          <a:p>
            <a:r>
              <a:rPr lang="en-GB" altLang="en-US" dirty="0">
                <a:latin typeface="Twinkl Cursive Looped Light" panose="02000000000000000000" pitchFamily="2" charset="0"/>
              </a:rPr>
              <a:t>All children should be wearing </a:t>
            </a:r>
            <a:r>
              <a:rPr lang="en-GB" altLang="en-US" b="1" dirty="0">
                <a:latin typeface="Twinkl Cursive Looped Light" panose="02000000000000000000" pitchFamily="2" charset="0"/>
              </a:rPr>
              <a:t>smart black school shoes: no heels, trainers or strappy sandals allowed.</a:t>
            </a:r>
            <a:r>
              <a:rPr lang="en-GB" altLang="en-US" dirty="0">
                <a:latin typeface="Twinkl Cursive Looped Light" panose="02000000000000000000" pitchFamily="2" charset="0"/>
              </a:rPr>
              <a:t> Velcro fastenings are much appreciated in the younger years where pupils can’t yet tie their own laces. </a:t>
            </a:r>
          </a:p>
          <a:p>
            <a:endParaRPr lang="en-GB" altLang="en-US" dirty="0">
              <a:latin typeface="Twinkl Cursive Looped Light" panose="02000000000000000000" pitchFamily="2" charset="0"/>
            </a:endParaRPr>
          </a:p>
          <a:p>
            <a:r>
              <a:rPr lang="en-GB" altLang="en-US" dirty="0">
                <a:latin typeface="Twinkl Cursive Looped Light" panose="02000000000000000000" pitchFamily="2" charset="0"/>
              </a:rPr>
              <a:t>Our </a:t>
            </a:r>
            <a:r>
              <a:rPr lang="en-GB" altLang="en-US" b="1" dirty="0">
                <a:latin typeface="Twinkl Cursive Looped Light" panose="02000000000000000000" pitchFamily="2" charset="0"/>
              </a:rPr>
              <a:t>PE kit </a:t>
            </a:r>
            <a:r>
              <a:rPr lang="en-GB" altLang="en-US" dirty="0">
                <a:latin typeface="Twinkl Cursive Looped Light" panose="02000000000000000000" pitchFamily="2" charset="0"/>
              </a:rPr>
              <a:t>consists of: a </a:t>
            </a:r>
            <a:r>
              <a:rPr lang="en-GB" altLang="en-US" b="1" dirty="0">
                <a:solidFill>
                  <a:srgbClr val="FF0000"/>
                </a:solidFill>
                <a:latin typeface="Twinkl Cursive Looped Light" panose="02000000000000000000" pitchFamily="2" charset="0"/>
              </a:rPr>
              <a:t>yellow t-shirt, navy shorts, plain navy/black jumper and joggers and trainers for outdoor activities</a:t>
            </a:r>
            <a:r>
              <a:rPr lang="en-GB" altLang="en-US" dirty="0">
                <a:latin typeface="Twinkl Cursive Looped Light" panose="02000000000000000000" pitchFamily="2" charset="0"/>
              </a:rPr>
              <a:t>. Children should come to school in their PE kit on the day that they have PE or a PE club, as this maximises the learning time and decreases the amount of lost uniform. Earrings ideally should not be worn, however tape can be applied to cover them for the lesson. No hoops.</a:t>
            </a:r>
          </a:p>
          <a:p>
            <a:endParaRPr lang="en-GB" dirty="0"/>
          </a:p>
        </p:txBody>
      </p:sp>
    </p:spTree>
    <p:extLst>
      <p:ext uri="{BB962C8B-B14F-4D97-AF65-F5344CB8AC3E}">
        <p14:creationId xmlns:p14="http://schemas.microsoft.com/office/powerpoint/2010/main" val="2693630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7975"/>
            <a:ext cx="10515600" cy="1325563"/>
          </a:xfrm>
        </p:spPr>
        <p:txBody>
          <a:bodyPr>
            <a:normAutofit fontScale="90000"/>
          </a:bodyPr>
          <a:lstStyle/>
          <a:p>
            <a:r>
              <a:rPr lang="en-GB" sz="6600" b="1" dirty="0">
                <a:latin typeface="Twinkl Cursive Looped Light" panose="02000000000000000000" pitchFamily="2" charset="0"/>
              </a:rPr>
              <a:t>Housekeeping - How you can help?</a:t>
            </a:r>
          </a:p>
        </p:txBody>
      </p:sp>
      <p:sp>
        <p:nvSpPr>
          <p:cNvPr id="3" name="Content Placeholder 2"/>
          <p:cNvSpPr>
            <a:spLocks noGrp="1"/>
          </p:cNvSpPr>
          <p:nvPr>
            <p:ph idx="1"/>
          </p:nvPr>
        </p:nvSpPr>
        <p:spPr/>
        <p:txBody>
          <a:bodyPr/>
          <a:lstStyle/>
          <a:p>
            <a:r>
              <a:rPr lang="en-GB" dirty="0">
                <a:latin typeface="Twinkl Cursive Looped Light" panose="02000000000000000000" pitchFamily="2" charset="0"/>
              </a:rPr>
              <a:t>All belongings to be named including bottles</a:t>
            </a:r>
          </a:p>
          <a:p>
            <a:r>
              <a:rPr lang="en-GB" dirty="0">
                <a:latin typeface="Twinkl Cursive Looped Light" panose="02000000000000000000" pitchFamily="2" charset="0"/>
              </a:rPr>
              <a:t>Reading books in school everyday</a:t>
            </a:r>
          </a:p>
          <a:p>
            <a:r>
              <a:rPr lang="en-GB" dirty="0">
                <a:latin typeface="Twinkl Cursive Looped Light" panose="02000000000000000000" pitchFamily="2" charset="0"/>
              </a:rPr>
              <a:t>PE – outdoors – wear weather appropriate clothing, tape for pierced ears and hair tied back</a:t>
            </a:r>
          </a:p>
          <a:p>
            <a:r>
              <a:rPr lang="en-GB" dirty="0">
                <a:latin typeface="Twinkl Cursive Looped Light" panose="02000000000000000000" pitchFamily="2" charset="0"/>
              </a:rPr>
              <a:t>At times the children may become wet with </a:t>
            </a:r>
          </a:p>
          <a:p>
            <a:pPr marL="0" indent="0">
              <a:buNone/>
            </a:pPr>
            <a:r>
              <a:rPr lang="en-GB" dirty="0">
                <a:latin typeface="Twinkl Cursive Looped Light" panose="02000000000000000000" pitchFamily="2" charset="0"/>
              </a:rPr>
              <a:t>outdoor activities and so a change of socks, bottoms,</a:t>
            </a:r>
          </a:p>
          <a:p>
            <a:pPr marL="0" indent="0">
              <a:buNone/>
            </a:pPr>
            <a:r>
              <a:rPr lang="en-GB" dirty="0">
                <a:latin typeface="Twinkl Cursive Looped Light" panose="02000000000000000000" pitchFamily="2" charset="0"/>
              </a:rPr>
              <a:t>and underwear are useful </a:t>
            </a:r>
          </a:p>
          <a:p>
            <a:pPr marL="0" indent="0">
              <a:buNone/>
            </a:pPr>
            <a:r>
              <a:rPr lang="en-GB" dirty="0"/>
              <a:t>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1648" y="3400638"/>
            <a:ext cx="2597086" cy="2614400"/>
          </a:xfrm>
          <a:prstGeom prst="rect">
            <a:avLst/>
          </a:prstGeom>
          <a:effectLst>
            <a:softEdge rad="127000"/>
          </a:effectLst>
        </p:spPr>
      </p:pic>
    </p:spTree>
    <p:extLst>
      <p:ext uri="{BB962C8B-B14F-4D97-AF65-F5344CB8AC3E}">
        <p14:creationId xmlns:p14="http://schemas.microsoft.com/office/powerpoint/2010/main" val="38439409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38"/>
            <a:ext cx="10515600" cy="1325563"/>
          </a:xfrm>
        </p:spPr>
        <p:txBody>
          <a:bodyPr/>
          <a:lstStyle/>
          <a:p>
            <a:r>
              <a:rPr lang="en-GB" b="1" dirty="0">
                <a:latin typeface="Twinkl Cursive Looped Light" panose="02000000000000000000" pitchFamily="2" charset="0"/>
              </a:rPr>
              <a:t>Pupil Premium</a:t>
            </a:r>
          </a:p>
        </p:txBody>
      </p:sp>
      <p:sp>
        <p:nvSpPr>
          <p:cNvPr id="3" name="Content Placeholder 2"/>
          <p:cNvSpPr>
            <a:spLocks noGrp="1"/>
          </p:cNvSpPr>
          <p:nvPr>
            <p:ph idx="1"/>
          </p:nvPr>
        </p:nvSpPr>
        <p:spPr>
          <a:xfrm>
            <a:off x="838200" y="1433740"/>
            <a:ext cx="10515600" cy="4351338"/>
          </a:xfrm>
        </p:spPr>
        <p:txBody>
          <a:bodyPr>
            <a:normAutofit lnSpcReduction="10000"/>
          </a:bodyPr>
          <a:lstStyle/>
          <a:p>
            <a:r>
              <a:rPr lang="en-GB" b="1" dirty="0">
                <a:latin typeface="Twinkl Cursive Looped Light" panose="02000000000000000000" pitchFamily="2" charset="0"/>
              </a:rPr>
              <a:t>What is it? </a:t>
            </a:r>
          </a:p>
          <a:p>
            <a:pPr marL="0" indent="0">
              <a:buNone/>
            </a:pPr>
            <a:r>
              <a:rPr lang="en-GB" sz="2000" dirty="0">
                <a:latin typeface="Twinkl Cursive Looped Light" panose="02000000000000000000" pitchFamily="2" charset="0"/>
              </a:rPr>
              <a:t>Pupil premium is an amount of funding that is given to the school to best support and improve attainment for low income families</a:t>
            </a:r>
          </a:p>
          <a:p>
            <a:r>
              <a:rPr lang="en-GB" b="1" dirty="0">
                <a:latin typeface="Twinkl Cursive Looped Light" panose="02000000000000000000" pitchFamily="2" charset="0"/>
              </a:rPr>
              <a:t>Is it the same as Universal Free School Meals?</a:t>
            </a:r>
          </a:p>
          <a:p>
            <a:pPr marL="0" indent="0">
              <a:buNone/>
            </a:pPr>
            <a:r>
              <a:rPr lang="en-GB" sz="2000" dirty="0">
                <a:latin typeface="Twinkl Cursive Looped Light" panose="02000000000000000000" pitchFamily="2" charset="0"/>
              </a:rPr>
              <a:t>No, Universal Free School meals is a government initiative in which children in EYFS and KS1 can receive free provided meals.  From year 3 lunches are paid for by parents and guardians. </a:t>
            </a:r>
          </a:p>
          <a:p>
            <a:r>
              <a:rPr lang="en-GB" b="1" dirty="0">
                <a:latin typeface="Twinkl Cursive Looped Light" panose="02000000000000000000" pitchFamily="2" charset="0"/>
              </a:rPr>
              <a:t>How does this help?</a:t>
            </a:r>
          </a:p>
          <a:p>
            <a:pPr marL="0" indent="0">
              <a:buNone/>
            </a:pPr>
            <a:r>
              <a:rPr lang="en-GB" sz="2000" dirty="0">
                <a:latin typeface="Twinkl Cursive Looped Light" panose="02000000000000000000" pitchFamily="2" charset="0"/>
              </a:rPr>
              <a:t>PP funding can help with uniforms, school trips, lunches, resources in the classroom to aid learning</a:t>
            </a:r>
            <a:endParaRPr lang="en-GB" b="1" dirty="0">
              <a:latin typeface="Twinkl Cursive Looped Light" panose="02000000000000000000" pitchFamily="2" charset="0"/>
            </a:endParaRPr>
          </a:p>
          <a:p>
            <a:r>
              <a:rPr lang="en-GB" b="1" dirty="0">
                <a:latin typeface="Twinkl Cursive Looped Light" panose="02000000000000000000" pitchFamily="2" charset="0"/>
              </a:rPr>
              <a:t>What do I need to know?</a:t>
            </a:r>
          </a:p>
          <a:p>
            <a:pPr marL="0" indent="0">
              <a:buNone/>
            </a:pPr>
            <a:r>
              <a:rPr lang="en-GB" sz="2000" dirty="0">
                <a:latin typeface="Twinkl Cursive Looped Light" panose="02000000000000000000" pitchFamily="2" charset="0"/>
              </a:rPr>
              <a:t>See the following slide if you feel your child is entitled to PP funding.</a:t>
            </a:r>
          </a:p>
          <a:p>
            <a:endParaRPr lang="en-GB" b="1"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20668" y="173878"/>
            <a:ext cx="2423602" cy="16157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2879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Cursive Looped Light" panose="02000000000000000000" pitchFamily="2" charset="0"/>
              </a:rPr>
              <a:t>Pupil Premium </a:t>
            </a:r>
            <a:br>
              <a:rPr lang="en-GB" dirty="0"/>
            </a:br>
            <a:br>
              <a:rPr lang="en-GB" dirty="0"/>
            </a:br>
            <a:endParaRPr lang="en-GB" dirty="0"/>
          </a:p>
        </p:txBody>
      </p:sp>
      <p:sp>
        <p:nvSpPr>
          <p:cNvPr id="3" name="Content Placeholder 2"/>
          <p:cNvSpPr>
            <a:spLocks noGrp="1"/>
          </p:cNvSpPr>
          <p:nvPr>
            <p:ph idx="1"/>
          </p:nvPr>
        </p:nvSpPr>
        <p:spPr>
          <a:xfrm>
            <a:off x="743712" y="931148"/>
            <a:ext cx="10515600" cy="4723301"/>
          </a:xfrm>
        </p:spPr>
        <p:txBody>
          <a:bodyPr>
            <a:normAutofit fontScale="92500" lnSpcReduction="10000"/>
          </a:bodyPr>
          <a:lstStyle/>
          <a:p>
            <a:pPr marL="0" indent="0">
              <a:buNone/>
            </a:pPr>
            <a:endParaRPr lang="en-GB" sz="2200" b="1" dirty="0">
              <a:latin typeface="Twinkl Cursive Looped Light" panose="02000000000000000000" pitchFamily="2" charset="0"/>
            </a:endParaRPr>
          </a:p>
          <a:p>
            <a:pPr marL="0" indent="0">
              <a:buNone/>
            </a:pPr>
            <a:r>
              <a:rPr lang="en-GB" sz="2200" b="1" dirty="0">
                <a:latin typeface="Twinkl Cursive Looped Light" panose="02000000000000000000" pitchFamily="2" charset="0"/>
              </a:rPr>
              <a:t>The qualifying benefits to receive Pupil Premium Funding for all children (and free school meals in years Three and Four) are:</a:t>
            </a:r>
          </a:p>
          <a:p>
            <a:pPr lvl="0"/>
            <a:r>
              <a:rPr lang="en-GB" sz="2200" dirty="0">
                <a:latin typeface="Twinkl Cursive Looped Light" panose="02000000000000000000" pitchFamily="2" charset="0"/>
              </a:rPr>
              <a:t>Income Support</a:t>
            </a:r>
          </a:p>
          <a:p>
            <a:pPr lvl="0"/>
            <a:r>
              <a:rPr lang="en-GB" sz="2200" dirty="0">
                <a:latin typeface="Twinkl Cursive Looped Light" panose="02000000000000000000" pitchFamily="2" charset="0"/>
              </a:rPr>
              <a:t>Income-based Jobseeker’s Allowance</a:t>
            </a:r>
          </a:p>
          <a:p>
            <a:pPr lvl="0"/>
            <a:r>
              <a:rPr lang="en-GB" sz="2200" dirty="0">
                <a:latin typeface="Twinkl Cursive Looped Light" panose="02000000000000000000" pitchFamily="2" charset="0"/>
              </a:rPr>
              <a:t>Income-related Employment and Support Allowance</a:t>
            </a:r>
          </a:p>
          <a:p>
            <a:pPr lvl="0"/>
            <a:r>
              <a:rPr lang="en-GB" sz="2200" dirty="0">
                <a:latin typeface="Twinkl Cursive Looped Light" panose="02000000000000000000" pitchFamily="2" charset="0"/>
              </a:rPr>
              <a:t>Support under Part IV of the Immigration and Asylum Act 1999</a:t>
            </a:r>
          </a:p>
          <a:p>
            <a:pPr lvl="0"/>
            <a:r>
              <a:rPr lang="en-GB" sz="2200" dirty="0">
                <a:latin typeface="Twinkl Cursive Looped Light" panose="02000000000000000000" pitchFamily="2" charset="0"/>
              </a:rPr>
              <a:t>The Guarantee element of State Pension Credit </a:t>
            </a:r>
          </a:p>
          <a:p>
            <a:pPr lvl="0"/>
            <a:r>
              <a:rPr lang="en-GB" sz="2200" dirty="0">
                <a:latin typeface="Twinkl Cursive Looped Light" panose="02000000000000000000" pitchFamily="2" charset="0"/>
              </a:rPr>
              <a:t>Child Tax Credit (provided you are not also entitled to Working Tax Credit, and your annual gross income does not exceed £16,190 as assessed by His Majesty's Revenue and Customs)</a:t>
            </a:r>
          </a:p>
          <a:p>
            <a:pPr lvl="0"/>
            <a:r>
              <a:rPr lang="en-GB" sz="2200" dirty="0">
                <a:latin typeface="Twinkl Cursive Looped Light" panose="02000000000000000000" pitchFamily="2" charset="0"/>
              </a:rPr>
              <a:t>Working Tax Credit run-on (paid for 4 weeks after you stop qualifying for Working Tax Credit)</a:t>
            </a:r>
          </a:p>
          <a:p>
            <a:pPr lvl="0"/>
            <a:r>
              <a:rPr lang="en-GB" sz="2200" dirty="0">
                <a:latin typeface="Twinkl Cursive Looped Light" panose="02000000000000000000" pitchFamily="2" charset="0"/>
              </a:rPr>
              <a:t>Universal Credit (during the initial roll-out of this benefit)</a:t>
            </a:r>
          </a:p>
          <a:p>
            <a:endParaRPr lang="en-GB" dirty="0"/>
          </a:p>
        </p:txBody>
      </p:sp>
      <p:sp>
        <p:nvSpPr>
          <p:cNvPr id="4" name="TextBox 3"/>
          <p:cNvSpPr txBox="1"/>
          <p:nvPr/>
        </p:nvSpPr>
        <p:spPr>
          <a:xfrm>
            <a:off x="4645152" y="365125"/>
            <a:ext cx="6803136" cy="369332"/>
          </a:xfrm>
          <a:prstGeom prst="rect">
            <a:avLst/>
          </a:prstGeom>
          <a:noFill/>
        </p:spPr>
        <p:txBody>
          <a:bodyPr wrap="square" rtlCol="0">
            <a:spAutoFit/>
          </a:bodyPr>
          <a:lstStyle/>
          <a:p>
            <a:r>
              <a:rPr lang="en-GB" i="1" dirty="0"/>
              <a:t>Contact – Central Beds Pupil Premium Meals Hotline 0300 300 8306</a:t>
            </a:r>
          </a:p>
        </p:txBody>
      </p:sp>
    </p:spTree>
    <p:extLst>
      <p:ext uri="{BB962C8B-B14F-4D97-AF65-F5344CB8AC3E}">
        <p14:creationId xmlns:p14="http://schemas.microsoft.com/office/powerpoint/2010/main" val="6227577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7536</TotalTime>
  <Words>1122</Words>
  <Application>Microsoft Office PowerPoint</Application>
  <PresentationFormat>Widescreen</PresentationFormat>
  <Paragraphs>126</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Twinkl Cursive Looped Light</vt:lpstr>
      <vt:lpstr>Office Theme</vt:lpstr>
      <vt:lpstr>Key Stage 1  Parents and Carers Information</vt:lpstr>
      <vt:lpstr>Content</vt:lpstr>
      <vt:lpstr> Sample Timetable and Structure of KS1 – Two week rotating timetable  </vt:lpstr>
      <vt:lpstr>Curriculum –  Across the year the children are taught English Maths Science History Geography Art D and T Computing R.E P.E Music Phonics Handwriting  </vt:lpstr>
      <vt:lpstr>Break Times and Snack </vt:lpstr>
      <vt:lpstr>Maths</vt:lpstr>
      <vt:lpstr>Reading Books and Accelerated Reader </vt:lpstr>
      <vt:lpstr>  </vt:lpstr>
      <vt:lpstr>Handwriting</vt:lpstr>
      <vt:lpstr> Special Person  </vt:lpstr>
      <vt:lpstr>Behaviour and Rewards</vt:lpstr>
      <vt:lpstr>Class DoJo </vt:lpstr>
      <vt:lpstr>Uniform at Maple Tree Primary School </vt:lpstr>
      <vt:lpstr>Housekeeping - How you can help?</vt:lpstr>
      <vt:lpstr>Pupil Premium</vt:lpstr>
      <vt:lpstr>Pupil Premium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One  Parent’s Information Evening</dc:title>
  <dc:creator>staff</dc:creator>
  <cp:lastModifiedBy>Dani Vickery-Cox</cp:lastModifiedBy>
  <cp:revision>77</cp:revision>
  <cp:lastPrinted>2017-09-20T16:07:10Z</cp:lastPrinted>
  <dcterms:created xsi:type="dcterms:W3CDTF">2016-09-20T20:02:52Z</dcterms:created>
  <dcterms:modified xsi:type="dcterms:W3CDTF">2026-07-14T12:35:12Z</dcterms:modified>
</cp:coreProperties>
</file>