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9" roundtripDataSignature="AMtx7miXv68cnQCLX4RKh6tnFefy+uk5l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F9032CB-6AD5-408C-8091-E634C70B0816}">
  <a:tblStyle styleId="{AF9032CB-6AD5-408C-8091-E634C70B0816}"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b="off" i="off"/>
      <a:tcStyle>
        <a:fill>
          <a:solidFill>
            <a:srgbClr val="D0DEEF"/>
          </a:solidFill>
        </a:fill>
      </a:tcStyle>
    </a:band1H>
    <a:band2H>
      <a:tcTxStyle b="off" i="off"/>
    </a:band2H>
    <a:band1V>
      <a:tcTxStyle b="off" i="off"/>
      <a:tcStyle>
        <a:fill>
          <a:solidFill>
            <a:srgbClr val="D0DEEF"/>
          </a:solidFill>
        </a:fill>
      </a:tcStyle>
    </a:band1V>
    <a:band2V>
      <a:tcTxStyle b="off" i="off"/>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customschemas.google.com/relationships/presentationmetadata" Target="metadata"/><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5" name="Google Shape;95;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6" name="Google Shape;96;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4" name="Google Shape;104;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5" name="Google Shape;105;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7" name="Google Shape;117;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Shoes – Velcro is our friend</a:t>
            </a:r>
            <a:endParaRPr/>
          </a:p>
          <a:p>
            <a:pPr indent="0" lvl="0" marL="0" rtl="0" algn="l">
              <a:lnSpc>
                <a:spcPct val="100000"/>
              </a:lnSpc>
              <a:spcBef>
                <a:spcPts val="0"/>
              </a:spcBef>
              <a:spcAft>
                <a:spcPts val="0"/>
              </a:spcAft>
              <a:buSzPts val="1400"/>
              <a:buNone/>
            </a:pPr>
            <a:r>
              <a:t/>
            </a:r>
            <a:endParaRPr/>
          </a:p>
        </p:txBody>
      </p:sp>
      <p:sp>
        <p:nvSpPr>
          <p:cNvPr id="118" name="Google Shape;118;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4" name="Google Shape;134;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5" name="Google Shape;135;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0" name="Google Shape;150;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Show boxes and bags</a:t>
            </a:r>
            <a:endParaRPr/>
          </a:p>
        </p:txBody>
      </p:sp>
      <p:sp>
        <p:nvSpPr>
          <p:cNvPr id="151" name="Google Shape;151;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5" name="Google Shape;165;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Yes ……but…..</a:t>
            </a:r>
            <a:endParaRPr/>
          </a:p>
          <a:p>
            <a:pPr indent="0" lvl="0" marL="0" rtl="0" algn="l">
              <a:lnSpc>
                <a:spcPct val="100000"/>
              </a:lnSpc>
              <a:spcBef>
                <a:spcPts val="0"/>
              </a:spcBef>
              <a:spcAft>
                <a:spcPts val="0"/>
              </a:spcAft>
              <a:buSzPts val="1400"/>
              <a:buNone/>
            </a:pPr>
            <a:r>
              <a:rPr lang="en-GB"/>
              <a:t>Outdoor coat – we go outside lots </a:t>
            </a:r>
            <a:endParaRPr/>
          </a:p>
          <a:p>
            <a:pPr indent="0" lvl="0" marL="0" rtl="0" algn="l">
              <a:lnSpc>
                <a:spcPct val="100000"/>
              </a:lnSpc>
              <a:spcBef>
                <a:spcPts val="0"/>
              </a:spcBef>
              <a:spcAft>
                <a:spcPts val="0"/>
              </a:spcAft>
              <a:buSzPts val="1400"/>
              <a:buNone/>
            </a:pPr>
            <a:r>
              <a:rPr lang="en-GB"/>
              <a:t>Wellies</a:t>
            </a:r>
            <a:endParaRPr/>
          </a:p>
        </p:txBody>
      </p:sp>
      <p:sp>
        <p:nvSpPr>
          <p:cNvPr id="166" name="Google Shape;166;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4" name="Google Shape;174;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b="0" i="0" lang="en-GB" sz="1200">
                <a:solidFill>
                  <a:schemeClr val="dk1"/>
                </a:solidFill>
                <a:latin typeface="Calibri"/>
                <a:ea typeface="Calibri"/>
                <a:cs typeface="Calibri"/>
                <a:sym typeface="Calibri"/>
              </a:rPr>
              <a:t>School dinners are provided by </a:t>
            </a:r>
            <a:r>
              <a:rPr lang="en-GB"/>
              <a:t>HCL</a:t>
            </a:r>
            <a:r>
              <a:rPr b="0" i="0" lang="en-GB" sz="1200">
                <a:solidFill>
                  <a:schemeClr val="dk1"/>
                </a:solidFill>
                <a:latin typeface="Calibri"/>
                <a:ea typeface="Calibri"/>
                <a:cs typeface="Calibri"/>
                <a:sym typeface="Calibri"/>
              </a:rPr>
              <a:t>. </a:t>
            </a:r>
            <a:endParaRPr/>
          </a:p>
          <a:p>
            <a:pPr indent="0" lvl="0" marL="0" rtl="0" algn="l">
              <a:lnSpc>
                <a:spcPct val="100000"/>
              </a:lnSpc>
              <a:spcBef>
                <a:spcPts val="0"/>
              </a:spcBef>
              <a:spcAft>
                <a:spcPts val="0"/>
              </a:spcAft>
              <a:buSzPts val="1400"/>
              <a:buNone/>
            </a:pPr>
            <a:r>
              <a:rPr b="0" i="0" lang="en-GB" sz="1200">
                <a:solidFill>
                  <a:schemeClr val="dk1"/>
                </a:solidFill>
                <a:latin typeface="Calibri"/>
                <a:ea typeface="Calibri"/>
                <a:cs typeface="Calibri"/>
                <a:sym typeface="Calibri"/>
              </a:rPr>
              <a:t>All children from Reception to Year 2 are provided with Free School Meals</a:t>
            </a:r>
            <a:endParaRPr b="0" i="0" sz="1200">
              <a:solidFill>
                <a:schemeClr val="dk1"/>
              </a:solidFill>
              <a:latin typeface="Calibri"/>
              <a:ea typeface="Calibri"/>
              <a:cs typeface="Calibri"/>
              <a:sym typeface="Calibri"/>
            </a:endParaRPr>
          </a:p>
          <a:p>
            <a:pPr indent="0" lvl="0" marL="0" rtl="0" algn="l">
              <a:lnSpc>
                <a:spcPct val="100000"/>
              </a:lnSpc>
              <a:spcBef>
                <a:spcPts val="0"/>
              </a:spcBef>
              <a:spcAft>
                <a:spcPts val="0"/>
              </a:spcAft>
              <a:buSzPts val="1400"/>
              <a:buNone/>
            </a:pPr>
            <a:r>
              <a:rPr b="0" i="0" lang="en-GB" sz="1200">
                <a:solidFill>
                  <a:schemeClr val="dk1"/>
                </a:solidFill>
                <a:latin typeface="Calibri"/>
                <a:ea typeface="Calibri"/>
                <a:cs typeface="Calibri"/>
                <a:sym typeface="Calibri"/>
              </a:rPr>
              <a:t>School lunches are ordered online from home using the online app (can be done at school if you forget).</a:t>
            </a:r>
            <a:endParaRPr/>
          </a:p>
          <a:p>
            <a:pPr indent="0" lvl="0" marL="0" rtl="0" algn="l">
              <a:lnSpc>
                <a:spcPct val="100000"/>
              </a:lnSpc>
              <a:spcBef>
                <a:spcPts val="0"/>
              </a:spcBef>
              <a:spcAft>
                <a:spcPts val="0"/>
              </a:spcAft>
              <a:buSzPts val="1400"/>
              <a:buNone/>
            </a:pPr>
            <a:r>
              <a:rPr b="0" i="0" lang="en-GB" sz="1200">
                <a:solidFill>
                  <a:schemeClr val="dk1"/>
                </a:solidFill>
                <a:latin typeface="Calibri"/>
                <a:ea typeface="Calibri"/>
                <a:cs typeface="Calibri"/>
                <a:sym typeface="Calibri"/>
              </a:rPr>
              <a:t>Packed lunches should be healthy. It is school policy that no nuts, fizzy drinks, sweets or chocolate are to be included in a packed lunch – thank you.</a:t>
            </a:r>
            <a:endParaRPr/>
          </a:p>
          <a:p>
            <a:pPr indent="0" lvl="0" marL="0" rtl="0" algn="l">
              <a:lnSpc>
                <a:spcPct val="100000"/>
              </a:lnSpc>
              <a:spcBef>
                <a:spcPts val="0"/>
              </a:spcBef>
              <a:spcAft>
                <a:spcPts val="0"/>
              </a:spcAft>
              <a:buSzPts val="1400"/>
              <a:buNone/>
            </a:pPr>
            <a:r>
              <a:t/>
            </a:r>
            <a:endParaRPr b="0" i="0" sz="1200">
              <a:solidFill>
                <a:schemeClr val="dk1"/>
              </a:solidFill>
              <a:latin typeface="Calibri"/>
              <a:ea typeface="Calibri"/>
              <a:cs typeface="Calibri"/>
              <a:sym typeface="Calibri"/>
            </a:endParaRPr>
          </a:p>
          <a:p>
            <a:pPr indent="0" lvl="0" marL="0" rtl="0" algn="l">
              <a:lnSpc>
                <a:spcPct val="100000"/>
              </a:lnSpc>
              <a:spcBef>
                <a:spcPts val="0"/>
              </a:spcBef>
              <a:spcAft>
                <a:spcPts val="0"/>
              </a:spcAft>
              <a:buSzPts val="1400"/>
              <a:buNone/>
            </a:pPr>
            <a:r>
              <a:rPr b="0" i="0" lang="en-GB" sz="1200">
                <a:solidFill>
                  <a:schemeClr val="dk1"/>
                </a:solidFill>
                <a:latin typeface="Calibri"/>
                <a:ea typeface="Calibri"/>
                <a:cs typeface="Calibri"/>
                <a:sym typeface="Calibri"/>
              </a:rPr>
              <a:t>Through the free fruit and veg scheme for schools we provide a  healthy snack for the children in the Foundation Stage and Key Stage 1.</a:t>
            </a:r>
            <a:endParaRPr/>
          </a:p>
          <a:p>
            <a:pPr indent="0" lvl="0" marL="0" rtl="0" algn="l">
              <a:lnSpc>
                <a:spcPct val="100000"/>
              </a:lnSpc>
              <a:spcBef>
                <a:spcPts val="0"/>
              </a:spcBef>
              <a:spcAft>
                <a:spcPts val="0"/>
              </a:spcAft>
              <a:buSzPts val="1400"/>
              <a:buNone/>
            </a:pPr>
            <a:r>
              <a:rPr b="0" i="0" lang="en-GB" sz="1200">
                <a:solidFill>
                  <a:schemeClr val="dk1"/>
                </a:solidFill>
                <a:latin typeface="Calibri"/>
                <a:ea typeface="Calibri"/>
                <a:cs typeface="Calibri"/>
                <a:sym typeface="Calibri"/>
              </a:rPr>
              <a:t>Children in the Foundation stage may choose to have a drink of milk or water.</a:t>
            </a:r>
            <a:endParaRPr/>
          </a:p>
          <a:p>
            <a:pPr indent="0" lvl="0" marL="0" rtl="0" algn="l">
              <a:lnSpc>
                <a:spcPct val="100000"/>
              </a:lnSpc>
              <a:spcBef>
                <a:spcPts val="0"/>
              </a:spcBef>
              <a:spcAft>
                <a:spcPts val="0"/>
              </a:spcAft>
              <a:buSzPts val="1400"/>
              <a:buNone/>
            </a:pPr>
            <a:r>
              <a:t/>
            </a:r>
            <a:endParaRPr b="0" i="0" sz="1200">
              <a:solidFill>
                <a:schemeClr val="dk1"/>
              </a:solidFill>
              <a:latin typeface="Calibri"/>
              <a:ea typeface="Calibri"/>
              <a:cs typeface="Calibri"/>
              <a:sym typeface="Calibri"/>
            </a:endParaRPr>
          </a:p>
        </p:txBody>
      </p:sp>
      <p:sp>
        <p:nvSpPr>
          <p:cNvPr id="175" name="Google Shape;175;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7" name="Google Shape;187;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8" name="Google Shape;188;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7" name="Google Shape;197;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I use houses to group the children – they get to know their house very well</a:t>
            </a:r>
            <a:endParaRPr/>
          </a:p>
        </p:txBody>
      </p:sp>
      <p:sp>
        <p:nvSpPr>
          <p:cNvPr id="198" name="Google Shape;198;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8" name="Google Shape;208;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TOILET – unless a medical need and an intimate care plan we cannot clean your child – we will of course support and help but usually through directions, holding the bag open etc</a:t>
            </a:r>
            <a:endParaRPr/>
          </a:p>
          <a:p>
            <a:pPr indent="0" lvl="0" marL="0" rtl="0" algn="l">
              <a:lnSpc>
                <a:spcPct val="100000"/>
              </a:lnSpc>
              <a:spcBef>
                <a:spcPts val="0"/>
              </a:spcBef>
              <a:spcAft>
                <a:spcPts val="0"/>
              </a:spcAft>
              <a:buSzPts val="1400"/>
              <a:buNone/>
            </a:pPr>
            <a:r>
              <a:rPr lang="en-GB"/>
              <a:t>SHOES</a:t>
            </a:r>
            <a:endParaRPr/>
          </a:p>
          <a:p>
            <a:pPr indent="0" lvl="0" marL="0" rtl="0" algn="l">
              <a:lnSpc>
                <a:spcPct val="100000"/>
              </a:lnSpc>
              <a:spcBef>
                <a:spcPts val="0"/>
              </a:spcBef>
              <a:spcAft>
                <a:spcPts val="0"/>
              </a:spcAft>
              <a:buSzPts val="1400"/>
              <a:buNone/>
            </a:pPr>
            <a:r>
              <a:rPr lang="en-GB"/>
              <a:t>CUTLERY</a:t>
            </a:r>
            <a:endParaRPr/>
          </a:p>
          <a:p>
            <a:pPr indent="0" lvl="0" marL="0" rtl="0" algn="l">
              <a:lnSpc>
                <a:spcPct val="100000"/>
              </a:lnSpc>
              <a:spcBef>
                <a:spcPts val="0"/>
              </a:spcBef>
              <a:spcAft>
                <a:spcPts val="0"/>
              </a:spcAft>
              <a:buSzPts val="1400"/>
              <a:buNone/>
            </a:pPr>
            <a:r>
              <a:rPr lang="en-GB"/>
              <a:t>COATS</a:t>
            </a:r>
            <a:endParaRPr/>
          </a:p>
        </p:txBody>
      </p:sp>
      <p:sp>
        <p:nvSpPr>
          <p:cNvPr id="209" name="Google Shape;209;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9" name="Google Shape;219;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0" name="Google Shape;220;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0" name="Google Shape;230;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The prime areas begin to develop quickly in response to relationships and experiences, and run through and support learning in all other areas. The prime areas continue to be fundamental throughout the EYFS.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 specific areas include essential skills and knowledge. They grow out of the prime areas, and provide important contexts for learning.</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Further info throughout the year – eg phonics and reading</a:t>
            </a:r>
            <a:endParaRPr/>
          </a:p>
        </p:txBody>
      </p:sp>
      <p:sp>
        <p:nvSpPr>
          <p:cNvPr id="231" name="Google Shape;231;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2" name="Google Shape;242;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Partnership between home and school.</a:t>
            </a:r>
            <a:endParaRPr/>
          </a:p>
          <a:p>
            <a:pPr indent="0" lvl="0" marL="0" rtl="0" algn="l">
              <a:lnSpc>
                <a:spcPct val="100000"/>
              </a:lnSpc>
              <a:spcBef>
                <a:spcPts val="0"/>
              </a:spcBef>
              <a:spcAft>
                <a:spcPts val="0"/>
              </a:spcAft>
              <a:buSzPts val="1400"/>
              <a:buNone/>
            </a:pPr>
            <a:r>
              <a:rPr lang="en-GB"/>
              <a:t>Cut off and send in</a:t>
            </a:r>
            <a:endParaRPr/>
          </a:p>
          <a:p>
            <a:pPr indent="0" lvl="0" marL="0" rtl="0" algn="l">
              <a:lnSpc>
                <a:spcPct val="100000"/>
              </a:lnSpc>
              <a:spcBef>
                <a:spcPts val="0"/>
              </a:spcBef>
              <a:spcAft>
                <a:spcPts val="0"/>
              </a:spcAft>
              <a:buSzPts val="1400"/>
              <a:buNone/>
            </a:pPr>
            <a:r>
              <a:rPr lang="en-GB"/>
              <a:t>Achievements/experiences at home – celebrated at school – eg sharing with a sibling, getting dressed indep</a:t>
            </a:r>
            <a:endParaRPr/>
          </a:p>
          <a:p>
            <a:pPr indent="0" lvl="0" marL="0" rtl="0" algn="l">
              <a:lnSpc>
                <a:spcPct val="100000"/>
              </a:lnSpc>
              <a:spcBef>
                <a:spcPts val="0"/>
              </a:spcBef>
              <a:spcAft>
                <a:spcPts val="0"/>
              </a:spcAft>
              <a:buSzPts val="1400"/>
              <a:buNone/>
            </a:pPr>
            <a:r>
              <a:rPr lang="en-GB"/>
              <a:t>I give out more sheets</a:t>
            </a:r>
            <a:endParaRPr/>
          </a:p>
        </p:txBody>
      </p:sp>
      <p:sp>
        <p:nvSpPr>
          <p:cNvPr id="243" name="Google Shape;243;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2" name="Google Shape;252;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SENDCO</a:t>
            </a:r>
            <a:endParaRPr/>
          </a:p>
          <a:p>
            <a:pPr indent="0" lvl="0" marL="0" rtl="0" algn="l">
              <a:lnSpc>
                <a:spcPct val="100000"/>
              </a:lnSpc>
              <a:spcBef>
                <a:spcPts val="0"/>
              </a:spcBef>
              <a:spcAft>
                <a:spcPts val="0"/>
              </a:spcAft>
              <a:buSzPts val="1400"/>
              <a:buNone/>
            </a:pPr>
            <a:r>
              <a:rPr lang="en-GB"/>
              <a:t>EAL</a:t>
            </a:r>
            <a:endParaRPr/>
          </a:p>
          <a:p>
            <a:pPr indent="0" lvl="0" marL="0" rtl="0" algn="l">
              <a:lnSpc>
                <a:spcPct val="100000"/>
              </a:lnSpc>
              <a:spcBef>
                <a:spcPts val="0"/>
              </a:spcBef>
              <a:spcAft>
                <a:spcPts val="0"/>
              </a:spcAft>
              <a:buSzPts val="1400"/>
              <a:buNone/>
            </a:pPr>
            <a:r>
              <a:rPr lang="en-GB"/>
              <a:t>Can by any area e.g. speech, behaviour, physical, learning</a:t>
            </a:r>
            <a:endParaRPr/>
          </a:p>
        </p:txBody>
      </p:sp>
      <p:sp>
        <p:nvSpPr>
          <p:cNvPr id="253" name="Google Shape;253;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2" name="Google Shape;262;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3" name="Google Shape;263;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2" name="Google Shape;272;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JUST FOR OUR CLASS – NOT FOR SOCIAL MEDIA</a:t>
            </a:r>
            <a:endParaRPr/>
          </a:p>
        </p:txBody>
      </p:sp>
      <p:sp>
        <p:nvSpPr>
          <p:cNvPr id="273" name="Google Shape;273;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3" name="Google Shape;283;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Practice coats on and off and fastening and unfastening etc.</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When collecting stand back so we can see you – it will take while to match the right child to the right adult.</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Which door</a:t>
            </a:r>
            <a:endParaRPr/>
          </a:p>
          <a:p>
            <a:pPr indent="0" lvl="0" marL="0" rtl="0" algn="l">
              <a:lnSpc>
                <a:spcPct val="100000"/>
              </a:lnSpc>
              <a:spcBef>
                <a:spcPts val="0"/>
              </a:spcBef>
              <a:spcAft>
                <a:spcPts val="0"/>
              </a:spcAft>
              <a:buSzPts val="1400"/>
              <a:buNone/>
            </a:pPr>
            <a:r>
              <a:rPr lang="en-GB"/>
              <a:t>Please inform the school office if your child will be picked up by someone else. We will not let them go with anyone else unless we have your permission and you have informed a member of reception staff directly or spoken to the school office.</a:t>
            </a:r>
            <a:endParaRPr/>
          </a:p>
        </p:txBody>
      </p:sp>
      <p:sp>
        <p:nvSpPr>
          <p:cNvPr id="284" name="Google Shape;284;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3" name="Google Shape;293;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4" name="Google Shape;294;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4" name="Google Shape;304;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Please apply for Free School Meals if you think you may be eligible – there are additional benefits to this and the school receives additional funding.</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When you check your pack, please confirm the correct spelling of names and let us know your child’s preferred name</a:t>
            </a:r>
            <a:endParaRPr/>
          </a:p>
        </p:txBody>
      </p:sp>
      <p:sp>
        <p:nvSpPr>
          <p:cNvPr id="305" name="Google Shape;305;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5" name="Google Shape;315;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6" name="Google Shape;316;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6" name="Google Shape;326;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Door</a:t>
            </a:r>
            <a:endParaRPr/>
          </a:p>
          <a:p>
            <a:pPr indent="0" lvl="0" marL="0" rtl="0" algn="l">
              <a:lnSpc>
                <a:spcPct val="100000"/>
              </a:lnSpc>
              <a:spcBef>
                <a:spcPts val="0"/>
              </a:spcBef>
              <a:spcAft>
                <a:spcPts val="0"/>
              </a:spcAft>
              <a:buSzPts val="1400"/>
              <a:buNone/>
            </a:pPr>
            <a:r>
              <a:rPr lang="en-GB"/>
              <a:t>Book dinners/ bring pack lunch from the Wednesday</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Groups – split in half alphabetically</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Helps to build – stamina, relationships with staff and each other</a:t>
            </a:r>
            <a:endParaRPr/>
          </a:p>
        </p:txBody>
      </p:sp>
      <p:sp>
        <p:nvSpPr>
          <p:cNvPr id="327" name="Google Shape;327;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7" name="Google Shape;337;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Daily before/after school or office if at work</a:t>
            </a:r>
            <a:endParaRPr/>
          </a:p>
          <a:p>
            <a:pPr indent="0" lvl="0" marL="0" rtl="0" algn="l">
              <a:lnSpc>
                <a:spcPct val="100000"/>
              </a:lnSpc>
              <a:spcBef>
                <a:spcPts val="0"/>
              </a:spcBef>
              <a:spcAft>
                <a:spcPts val="0"/>
              </a:spcAft>
              <a:buSzPts val="1400"/>
              <a:buNone/>
            </a:pPr>
            <a:r>
              <a:rPr lang="en-GB"/>
              <a:t>If you want to be confidential ask for a private chat or let the office know you would like me to give you a ring</a:t>
            </a:r>
            <a:endParaRPr/>
          </a:p>
          <a:p>
            <a:pPr indent="0" lvl="0" marL="0" rtl="0" algn="l">
              <a:lnSpc>
                <a:spcPct val="100000"/>
              </a:lnSpc>
              <a:spcBef>
                <a:spcPts val="0"/>
              </a:spcBef>
              <a:spcAft>
                <a:spcPts val="0"/>
              </a:spcAft>
              <a:buSzPts val="1400"/>
              <a:buNone/>
            </a:pPr>
            <a:r>
              <a:rPr lang="en-GB"/>
              <a:t>Parents evenings Autumn and Spring Term</a:t>
            </a:r>
            <a:endParaRPr/>
          </a:p>
          <a:p>
            <a:pPr indent="0" lvl="0" marL="0" rtl="0" algn="l">
              <a:lnSpc>
                <a:spcPct val="100000"/>
              </a:lnSpc>
              <a:spcBef>
                <a:spcPts val="0"/>
              </a:spcBef>
              <a:spcAft>
                <a:spcPts val="0"/>
              </a:spcAft>
              <a:buSzPts val="1400"/>
              <a:buNone/>
            </a:pPr>
            <a:r>
              <a:rPr lang="en-GB"/>
              <a:t>Annual end of year report – EYFS Profile</a:t>
            </a:r>
            <a:endParaRPr/>
          </a:p>
          <a:p>
            <a:pPr indent="0" lvl="0" marL="0" rtl="0" algn="l">
              <a:lnSpc>
                <a:spcPct val="100000"/>
              </a:lnSpc>
              <a:spcBef>
                <a:spcPts val="0"/>
              </a:spcBef>
              <a:spcAft>
                <a:spcPts val="0"/>
              </a:spcAft>
              <a:buSzPts val="1400"/>
              <a:buNone/>
            </a:pPr>
            <a:r>
              <a:rPr lang="en-GB"/>
              <a:t>School weekly newsletter</a:t>
            </a:r>
            <a:endParaRPr/>
          </a:p>
          <a:p>
            <a:pPr indent="0" lvl="0" marL="0" rtl="0" algn="l">
              <a:lnSpc>
                <a:spcPct val="100000"/>
              </a:lnSpc>
              <a:spcBef>
                <a:spcPts val="0"/>
              </a:spcBef>
              <a:spcAft>
                <a:spcPts val="0"/>
              </a:spcAft>
              <a:buSzPts val="1400"/>
              <a:buNone/>
            </a:pPr>
            <a:r>
              <a:rPr lang="en-GB"/>
              <a:t>ParentMail</a:t>
            </a:r>
            <a:endParaRPr/>
          </a:p>
          <a:p>
            <a:pPr indent="0" lvl="0" marL="0" rtl="0" algn="l">
              <a:lnSpc>
                <a:spcPct val="100000"/>
              </a:lnSpc>
              <a:spcBef>
                <a:spcPts val="0"/>
              </a:spcBef>
              <a:spcAft>
                <a:spcPts val="0"/>
              </a:spcAft>
              <a:buSzPts val="1400"/>
              <a:buNone/>
            </a:pPr>
            <a:r>
              <a:rPr lang="en-GB"/>
              <a:t>Marvellous Me</a:t>
            </a:r>
            <a:endParaRPr/>
          </a:p>
          <a:p>
            <a:pPr indent="0" lvl="0" marL="0" rtl="0" algn="l">
              <a:lnSpc>
                <a:spcPct val="100000"/>
              </a:lnSpc>
              <a:spcBef>
                <a:spcPts val="0"/>
              </a:spcBef>
              <a:spcAft>
                <a:spcPts val="0"/>
              </a:spcAft>
              <a:buSzPts val="1400"/>
              <a:buNone/>
            </a:pPr>
            <a:r>
              <a:t/>
            </a:r>
            <a:endParaRPr/>
          </a:p>
        </p:txBody>
      </p:sp>
      <p:sp>
        <p:nvSpPr>
          <p:cNvPr id="338" name="Google Shape;338;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 name="Shape 15"/>
        <p:cNvGrpSpPr/>
        <p:nvPr/>
      </p:nvGrpSpPr>
      <p:grpSpPr>
        <a:xfrm>
          <a:off x="0" y="0"/>
          <a:ext cx="0" cy="0"/>
          <a:chOff x="0" y="0"/>
          <a:chExt cx="0" cy="0"/>
        </a:xfrm>
      </p:grpSpPr>
      <p:sp>
        <p:nvSpPr>
          <p:cNvPr id="16" name="Google Shape;16;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 name="Google Shape;18;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2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2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2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2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4"/>
          <p:cNvSpPr/>
          <p:nvPr>
            <p:ph idx="2" type="pic"/>
          </p:nvPr>
        </p:nvSpPr>
        <p:spPr>
          <a:xfrm>
            <a:off x="5183188" y="987425"/>
            <a:ext cx="6172200" cy="4873625"/>
          </a:xfrm>
          <a:prstGeom prst="rect">
            <a:avLst/>
          </a:prstGeom>
          <a:noFill/>
          <a:ln>
            <a:noFill/>
          </a:ln>
        </p:spPr>
      </p:sp>
      <p:sp>
        <p:nvSpPr>
          <p:cNvPr id="68" name="Google Shape;68;p3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3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4.png"/><Relationship Id="rId4" Type="http://schemas.openxmlformats.org/officeDocument/2006/relationships/image" Target="../media/image7.png"/><Relationship Id="rId5" Type="http://schemas.openxmlformats.org/officeDocument/2006/relationships/image" Target="../media/image1.jpg"/><Relationship Id="rId6"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5.png"/><Relationship Id="rId4" Type="http://schemas.openxmlformats.org/officeDocument/2006/relationships/image" Target="../media/image24.jpg"/><Relationship Id="rId5" Type="http://schemas.openxmlformats.org/officeDocument/2006/relationships/image" Target="../media/image3.jpg"/><Relationship Id="rId6" Type="http://schemas.openxmlformats.org/officeDocument/2006/relationships/image" Target="../media/image6.jpg"/><Relationship Id="rId7" Type="http://schemas.openxmlformats.org/officeDocument/2006/relationships/image" Target="../media/image5.jpg"/><Relationship Id="rId8"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3.jpg"/><Relationship Id="rId4" Type="http://schemas.openxmlformats.org/officeDocument/2006/relationships/image" Target="../media/image10.jpg"/><Relationship Id="rId5" Type="http://schemas.openxmlformats.org/officeDocument/2006/relationships/image" Target="../media/image11.jpg"/><Relationship Id="rId6" Type="http://schemas.openxmlformats.org/officeDocument/2006/relationships/image" Target="../media/image15.png"/><Relationship Id="rId7"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jpg"/><Relationship Id="rId4" Type="http://schemas.openxmlformats.org/officeDocument/2006/relationships/image" Target="../media/image8.jpg"/><Relationship Id="rId5" Type="http://schemas.openxmlformats.org/officeDocument/2006/relationships/image" Target="../media/image9.jpg"/><Relationship Id="rId6" Type="http://schemas.openxmlformats.org/officeDocument/2006/relationships/image" Target="../media/image15.png"/><Relationship Id="rId7"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2.jp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9.png"/><Relationship Id="rId4" Type="http://schemas.openxmlformats.org/officeDocument/2006/relationships/image" Target="../media/image31.png"/><Relationship Id="rId5" Type="http://schemas.openxmlformats.org/officeDocument/2006/relationships/image" Target="../media/image9.jpg"/><Relationship Id="rId6" Type="http://schemas.openxmlformats.org/officeDocument/2006/relationships/image" Target="../media/image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7.jpg"/><Relationship Id="rId4" Type="http://schemas.openxmlformats.org/officeDocument/2006/relationships/image" Target="../media/image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3.png"/><Relationship Id="rId4" Type="http://schemas.openxmlformats.org/officeDocument/2006/relationships/image" Target="../media/image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6.png"/><Relationship Id="rId4" Type="http://schemas.openxmlformats.org/officeDocument/2006/relationships/image" Target="../media/image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0.png"/><Relationship Id="rId4" Type="http://schemas.openxmlformats.org/officeDocument/2006/relationships/image" Target="../media/image17.png"/><Relationship Id="rId5" Type="http://schemas.openxmlformats.org/officeDocument/2006/relationships/image" Target="../media/image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8.png"/><Relationship Id="rId4" Type="http://schemas.openxmlformats.org/officeDocument/2006/relationships/image" Target="../media/image4.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5.png"/><Relationship Id="rId4" Type="http://schemas.openxmlformats.org/officeDocument/2006/relationships/image" Target="../media/image4.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4.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32.jpg"/><Relationship Id="rId4" Type="http://schemas.openxmlformats.org/officeDocument/2006/relationships/image" Target="../media/image4.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25.png"/><Relationship Id="rId4" Type="http://schemas.openxmlformats.org/officeDocument/2006/relationships/image" Target="../media/image4.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28.jpg"/><Relationship Id="rId4" Type="http://schemas.openxmlformats.org/officeDocument/2006/relationships/image" Target="../media/image29.png"/><Relationship Id="rId5" Type="http://schemas.openxmlformats.org/officeDocument/2006/relationships/image" Target="../media/image4.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0.jpg"/><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88" name="Shape 88"/>
        <p:cNvGrpSpPr/>
        <p:nvPr/>
      </p:nvGrpSpPr>
      <p:grpSpPr>
        <a:xfrm>
          <a:off x="0" y="0"/>
          <a:ext cx="0" cy="0"/>
          <a:chOff x="0" y="0"/>
          <a:chExt cx="0" cy="0"/>
        </a:xfrm>
      </p:grpSpPr>
      <p:sp>
        <p:nvSpPr>
          <p:cNvPr id="89" name="Google Shape;89;p1"/>
          <p:cNvSpPr txBox="1"/>
          <p:nvPr>
            <p:ph type="title"/>
          </p:nvPr>
        </p:nvSpPr>
        <p:spPr>
          <a:xfrm>
            <a:off x="838200" y="961053"/>
            <a:ext cx="10515600" cy="3582954"/>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33CC"/>
              </a:buClr>
              <a:buSzPts val="4770"/>
              <a:buFont typeface="Calibri"/>
              <a:buNone/>
            </a:pPr>
            <a:r>
              <a:rPr b="1" lang="en-GB" sz="4470">
                <a:solidFill>
                  <a:srgbClr val="0033CC"/>
                </a:solidFill>
              </a:rPr>
              <a:t>“We know that happy, well settled children learn better and have higher wellbeing.</a:t>
            </a:r>
            <a:br>
              <a:rPr b="1" lang="en-GB" sz="4470">
                <a:solidFill>
                  <a:srgbClr val="0033CC"/>
                </a:solidFill>
              </a:rPr>
            </a:br>
            <a:br>
              <a:rPr b="1" lang="en-GB" sz="4470">
                <a:solidFill>
                  <a:srgbClr val="0033CC"/>
                </a:solidFill>
              </a:rPr>
            </a:br>
            <a:r>
              <a:rPr b="1" lang="en-GB" sz="4470">
                <a:solidFill>
                  <a:srgbClr val="0033CC"/>
                </a:solidFill>
              </a:rPr>
              <a:t>We know that children need support to adjust and move from place to place, person to person”.</a:t>
            </a:r>
            <a:br>
              <a:rPr b="1" lang="en-GB" sz="4560">
                <a:solidFill>
                  <a:srgbClr val="0033CC"/>
                </a:solidFill>
              </a:rPr>
            </a:br>
            <a:br>
              <a:rPr b="1" lang="en-GB" sz="4560">
                <a:solidFill>
                  <a:srgbClr val="0033CC"/>
                </a:solidFill>
              </a:rPr>
            </a:br>
            <a:r>
              <a:rPr b="1" i="1" lang="en-GB" sz="3300">
                <a:solidFill>
                  <a:srgbClr val="0033CC"/>
                </a:solidFill>
              </a:rPr>
              <a:t>The </a:t>
            </a:r>
            <a:r>
              <a:rPr b="1" i="1" lang="en-GB" sz="2940">
                <a:solidFill>
                  <a:srgbClr val="0033CC"/>
                </a:solidFill>
              </a:rPr>
              <a:t>British Association for Childhood Education</a:t>
            </a:r>
            <a:endParaRPr b="1" sz="3300">
              <a:solidFill>
                <a:srgbClr val="0033CC"/>
              </a:solidFill>
            </a:endParaRPr>
          </a:p>
        </p:txBody>
      </p:sp>
      <p:sp>
        <p:nvSpPr>
          <p:cNvPr id="90" name="Google Shape;90;p1"/>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1" name="Google Shape;91;p1"/>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id="92" name="Google Shape;92;p1"/>
          <p:cNvPicPr preferRelativeResize="0"/>
          <p:nvPr/>
        </p:nvPicPr>
        <p:blipFill rotWithShape="1">
          <a:blip r:embed="rId3">
            <a:alphaModFix/>
          </a:blip>
          <a:srcRect b="0" l="0" r="0" t="0"/>
          <a:stretch/>
        </p:blipFill>
        <p:spPr>
          <a:xfrm>
            <a:off x="71800" y="5552213"/>
            <a:ext cx="3324225" cy="14287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97" name="Shape 97"/>
        <p:cNvGrpSpPr/>
        <p:nvPr/>
      </p:nvGrpSpPr>
      <p:grpSpPr>
        <a:xfrm>
          <a:off x="0" y="0"/>
          <a:ext cx="0" cy="0"/>
          <a:chOff x="0" y="0"/>
          <a:chExt cx="0" cy="0"/>
        </a:xfrm>
      </p:grpSpPr>
      <p:sp>
        <p:nvSpPr>
          <p:cNvPr id="98" name="Google Shape;98;p2"/>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9" name="Google Shape;99;p2"/>
          <p:cNvSpPr txBox="1"/>
          <p:nvPr>
            <p:ph type="ctrTitle"/>
          </p:nvPr>
        </p:nvSpPr>
        <p:spPr>
          <a:xfrm>
            <a:off x="1524000" y="805122"/>
            <a:ext cx="9144000" cy="2217996"/>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rgbClr val="0033CC"/>
              </a:buClr>
              <a:buSzPct val="100000"/>
              <a:buFont typeface="Calibri"/>
              <a:buNone/>
            </a:pPr>
            <a:r>
              <a:rPr b="1" lang="en-GB">
                <a:solidFill>
                  <a:srgbClr val="0033CC"/>
                </a:solidFill>
              </a:rPr>
              <a:t>Maple Tree Primary School</a:t>
            </a:r>
            <a:br>
              <a:rPr b="1" lang="en-GB">
                <a:solidFill>
                  <a:srgbClr val="0033CC"/>
                </a:solidFill>
              </a:rPr>
            </a:br>
            <a:br>
              <a:rPr lang="en-GB">
                <a:solidFill>
                  <a:srgbClr val="0033CC"/>
                </a:solidFill>
              </a:rPr>
            </a:br>
            <a:r>
              <a:rPr lang="en-GB">
                <a:solidFill>
                  <a:srgbClr val="0033CC"/>
                </a:solidFill>
              </a:rPr>
              <a:t>Reception Information Meeting</a:t>
            </a:r>
            <a:endParaRPr>
              <a:solidFill>
                <a:srgbClr val="0033CC"/>
              </a:solidFill>
            </a:endParaRPr>
          </a:p>
        </p:txBody>
      </p:sp>
      <p:sp>
        <p:nvSpPr>
          <p:cNvPr id="100" name="Google Shape;100;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Clr>
                <a:srgbClr val="0033CC"/>
              </a:buClr>
              <a:buSzPts val="4000"/>
              <a:buNone/>
            </a:pPr>
            <a:r>
              <a:rPr b="1" lang="en-GB" sz="4000">
                <a:solidFill>
                  <a:srgbClr val="0033CC"/>
                </a:solidFill>
              </a:rPr>
              <a:t>Mrs Victoria Darnell </a:t>
            </a:r>
            <a:endParaRPr/>
          </a:p>
          <a:p>
            <a:pPr indent="0" lvl="0" marL="0" rtl="0" algn="ctr">
              <a:lnSpc>
                <a:spcPct val="90000"/>
              </a:lnSpc>
              <a:spcBef>
                <a:spcPts val="1000"/>
              </a:spcBef>
              <a:spcAft>
                <a:spcPts val="0"/>
              </a:spcAft>
              <a:buClr>
                <a:srgbClr val="0033CC"/>
              </a:buClr>
              <a:buSzPts val="2800"/>
              <a:buNone/>
            </a:pPr>
            <a:r>
              <a:rPr lang="en-GB" sz="2800">
                <a:solidFill>
                  <a:srgbClr val="0033CC"/>
                </a:solidFill>
              </a:rPr>
              <a:t>Early Years Leader</a:t>
            </a:r>
            <a:endParaRPr/>
          </a:p>
          <a:p>
            <a:pPr indent="0" lvl="0" marL="0" rtl="0" algn="ctr">
              <a:lnSpc>
                <a:spcPct val="90000"/>
              </a:lnSpc>
              <a:spcBef>
                <a:spcPts val="1000"/>
              </a:spcBef>
              <a:spcAft>
                <a:spcPts val="0"/>
              </a:spcAft>
              <a:buClr>
                <a:srgbClr val="0033CC"/>
              </a:buClr>
              <a:buSzPts val="2800"/>
              <a:buNone/>
            </a:pPr>
            <a:r>
              <a:rPr lang="en-GB" sz="2800">
                <a:solidFill>
                  <a:srgbClr val="0033CC"/>
                </a:solidFill>
              </a:rPr>
              <a:t>Fir (Reception) Class Teacher</a:t>
            </a:r>
            <a:endParaRPr sz="2800">
              <a:solidFill>
                <a:srgbClr val="0033CC"/>
              </a:solidFill>
            </a:endParaRPr>
          </a:p>
        </p:txBody>
      </p:sp>
      <p:pic>
        <p:nvPicPr>
          <p:cNvPr id="101" name="Google Shape;101;p2"/>
          <p:cNvPicPr preferRelativeResize="0"/>
          <p:nvPr/>
        </p:nvPicPr>
        <p:blipFill>
          <a:blip r:embed="rId3">
            <a:alphaModFix/>
          </a:blip>
          <a:stretch>
            <a:fillRect/>
          </a:stretch>
        </p:blipFill>
        <p:spPr>
          <a:xfrm>
            <a:off x="0" y="5460788"/>
            <a:ext cx="3324225" cy="14287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106" name="Shape 106"/>
        <p:cNvGrpSpPr/>
        <p:nvPr/>
      </p:nvGrpSpPr>
      <p:grpSpPr>
        <a:xfrm>
          <a:off x="0" y="0"/>
          <a:ext cx="0" cy="0"/>
          <a:chOff x="0" y="0"/>
          <a:chExt cx="0" cy="0"/>
        </a:xfrm>
      </p:grpSpPr>
      <p:sp>
        <p:nvSpPr>
          <p:cNvPr id="107" name="Google Shape;107;p3"/>
          <p:cNvSpPr txBox="1"/>
          <p:nvPr>
            <p:ph type="title"/>
          </p:nvPr>
        </p:nvSpPr>
        <p:spPr>
          <a:xfrm>
            <a:off x="838200" y="365126"/>
            <a:ext cx="10515600" cy="74382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0033CC"/>
              </a:buClr>
              <a:buSzPct val="100000"/>
              <a:buFont typeface="Calibri"/>
              <a:buNone/>
            </a:pPr>
            <a:r>
              <a:rPr b="1" lang="en-GB" sz="5400">
                <a:solidFill>
                  <a:srgbClr val="0033CC"/>
                </a:solidFill>
              </a:rPr>
              <a:t>Staffing in Reception</a:t>
            </a:r>
            <a:endParaRPr b="1" sz="5400">
              <a:solidFill>
                <a:srgbClr val="0033CC"/>
              </a:solidFill>
            </a:endParaRPr>
          </a:p>
        </p:txBody>
      </p:sp>
      <p:sp>
        <p:nvSpPr>
          <p:cNvPr id="108" name="Google Shape;108;p3"/>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9" name="Google Shape;109;p3"/>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graphicFrame>
        <p:nvGraphicFramePr>
          <p:cNvPr id="110" name="Google Shape;110;p3"/>
          <p:cNvGraphicFramePr/>
          <p:nvPr/>
        </p:nvGraphicFramePr>
        <p:xfrm>
          <a:off x="211477" y="1298982"/>
          <a:ext cx="3000000" cy="3000000"/>
        </p:xfrm>
        <a:graphic>
          <a:graphicData uri="http://schemas.openxmlformats.org/drawingml/2006/table">
            <a:tbl>
              <a:tblPr bandRow="1" firstRow="1">
                <a:noFill/>
                <a:tableStyleId>{AF9032CB-6AD5-408C-8091-E634C70B0816}</a:tableStyleId>
              </a:tblPr>
              <a:tblGrid>
                <a:gridCol w="1966500"/>
                <a:gridCol w="1966500"/>
                <a:gridCol w="1966500"/>
                <a:gridCol w="1966500"/>
                <a:gridCol w="1966500"/>
                <a:gridCol w="1966500"/>
              </a:tblGrid>
              <a:tr h="2533050">
                <a:tc>
                  <a:txBody>
                    <a:bodyPr/>
                    <a:lstStyle/>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p>
                  </a:txBody>
                  <a:tcPr marT="45725" marB="45725" marR="91450" marL="91450"/>
                </a:tc>
              </a:tr>
              <a:tr h="928175">
                <a:tc>
                  <a:txBody>
                    <a:bodyPr/>
                    <a:lstStyle/>
                    <a:p>
                      <a:pPr indent="0" lvl="0" marL="0" marR="0" rtl="0" algn="ctr">
                        <a:lnSpc>
                          <a:spcPct val="100000"/>
                        </a:lnSpc>
                        <a:spcBef>
                          <a:spcPts val="0"/>
                        </a:spcBef>
                        <a:spcAft>
                          <a:spcPts val="0"/>
                        </a:spcAft>
                        <a:buClr>
                          <a:srgbClr val="000000"/>
                        </a:buClr>
                        <a:buSzPts val="1800"/>
                        <a:buFont typeface="Arial"/>
                        <a:buNone/>
                      </a:pPr>
                      <a:r>
                        <a:rPr b="1" lang="en-GB" sz="1800" u="none" cap="none" strike="noStrike">
                          <a:solidFill>
                            <a:srgbClr val="0033CC"/>
                          </a:solidFill>
                        </a:rPr>
                        <a:t>Mrs Darnell</a:t>
                      </a:r>
                      <a:endParaRPr sz="1400" u="none" cap="none" strike="noStrike"/>
                    </a:p>
                    <a:p>
                      <a:pPr indent="0" lvl="0" marL="0" marR="0" rtl="0" algn="ctr">
                        <a:lnSpc>
                          <a:spcPct val="100000"/>
                        </a:lnSpc>
                        <a:spcBef>
                          <a:spcPts val="0"/>
                        </a:spcBef>
                        <a:spcAft>
                          <a:spcPts val="0"/>
                        </a:spcAft>
                        <a:buClr>
                          <a:srgbClr val="000000"/>
                        </a:buClr>
                        <a:buSzPts val="1800"/>
                        <a:buFont typeface="Arial"/>
                        <a:buNone/>
                      </a:pPr>
                      <a:r>
                        <a:rPr lang="en-GB" sz="1800" u="none" cap="none" strike="noStrike">
                          <a:solidFill>
                            <a:srgbClr val="0033CC"/>
                          </a:solidFill>
                        </a:rPr>
                        <a:t>Fir Class Teacher</a:t>
                      </a:r>
                      <a:endParaRPr sz="1400" u="none" cap="none" strike="noStrike"/>
                    </a:p>
                    <a:p>
                      <a:pPr indent="0" lvl="0" marL="0" marR="0" rtl="0" algn="ctr">
                        <a:lnSpc>
                          <a:spcPct val="100000"/>
                        </a:lnSpc>
                        <a:spcBef>
                          <a:spcPts val="0"/>
                        </a:spcBef>
                        <a:spcAft>
                          <a:spcPts val="0"/>
                        </a:spcAft>
                        <a:buClr>
                          <a:srgbClr val="000000"/>
                        </a:buClr>
                        <a:buSzPts val="1800"/>
                        <a:buFont typeface="Arial"/>
                        <a:buNone/>
                      </a:pPr>
                      <a:r>
                        <a:rPr lang="en-GB" sz="1800" u="none" cap="none" strike="noStrike">
                          <a:solidFill>
                            <a:srgbClr val="0033CC"/>
                          </a:solidFill>
                        </a:rPr>
                        <a:t>Early Years Leader</a:t>
                      </a:r>
                      <a:endParaRPr sz="1800" u="none" cap="none" strike="noStrike">
                        <a:solidFill>
                          <a:srgbClr val="0033CC"/>
                        </a:solidFill>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800"/>
                        <a:buFont typeface="Arial"/>
                        <a:buNone/>
                      </a:pPr>
                      <a:r>
                        <a:rPr b="1" lang="en-GB" sz="1800" u="none" cap="none" strike="noStrike">
                          <a:solidFill>
                            <a:srgbClr val="0033CC"/>
                          </a:solidFill>
                        </a:rPr>
                        <a:t>Mrs Hilditch</a:t>
                      </a:r>
                      <a:endParaRPr sz="1800" u="none" cap="none" strike="noStrike"/>
                    </a:p>
                    <a:p>
                      <a:pPr indent="0" lvl="0" marL="0" marR="0" rtl="0" algn="ctr">
                        <a:lnSpc>
                          <a:spcPct val="100000"/>
                        </a:lnSpc>
                        <a:spcBef>
                          <a:spcPts val="0"/>
                        </a:spcBef>
                        <a:spcAft>
                          <a:spcPts val="0"/>
                        </a:spcAft>
                        <a:buClr>
                          <a:schemeClr val="dk1"/>
                        </a:buClr>
                        <a:buSzPts val="1800"/>
                        <a:buFont typeface="Arial"/>
                        <a:buNone/>
                      </a:pPr>
                      <a:r>
                        <a:rPr lang="en-GB" sz="1800" u="none" cap="none" strike="noStrike">
                          <a:solidFill>
                            <a:srgbClr val="0033CC"/>
                          </a:solidFill>
                        </a:rPr>
                        <a:t>Teaching Assistant</a:t>
                      </a:r>
                      <a:endParaRPr b="1" sz="1800" u="none" cap="none" strike="noStrike">
                        <a:solidFill>
                          <a:srgbClr val="0033CC"/>
                        </a:solidFill>
                      </a:endParaRPr>
                    </a:p>
                    <a:p>
                      <a:pPr indent="0" lvl="0" marL="0" marR="0" rtl="0" algn="ctr">
                        <a:lnSpc>
                          <a:spcPct val="100000"/>
                        </a:lnSpc>
                        <a:spcBef>
                          <a:spcPts val="0"/>
                        </a:spcBef>
                        <a:spcAft>
                          <a:spcPts val="0"/>
                        </a:spcAft>
                        <a:buClr>
                          <a:srgbClr val="000000"/>
                        </a:buClr>
                        <a:buSzPts val="1800"/>
                        <a:buFont typeface="Arial"/>
                        <a:buNone/>
                      </a:pPr>
                      <a:r>
                        <a:t/>
                      </a:r>
                      <a:endParaRPr sz="1800" u="none" cap="none" strike="noStrike">
                        <a:solidFill>
                          <a:srgbClr val="0033CC"/>
                        </a:solidFill>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800"/>
                        <a:buFont typeface="Arial"/>
                        <a:buNone/>
                      </a:pPr>
                      <a:r>
                        <a:rPr b="1" lang="en-GB" sz="1800" u="none" cap="none" strike="noStrike">
                          <a:solidFill>
                            <a:srgbClr val="0033CC"/>
                          </a:solidFill>
                        </a:rPr>
                        <a:t>Mrs Hampton</a:t>
                      </a:r>
                      <a:endParaRPr sz="1400" u="none" cap="none" strike="noStrike"/>
                    </a:p>
                    <a:p>
                      <a:pPr indent="0" lvl="0" marL="0" marR="0" rtl="0" algn="ctr">
                        <a:lnSpc>
                          <a:spcPct val="100000"/>
                        </a:lnSpc>
                        <a:spcBef>
                          <a:spcPts val="0"/>
                        </a:spcBef>
                        <a:spcAft>
                          <a:spcPts val="0"/>
                        </a:spcAft>
                        <a:buClr>
                          <a:schemeClr val="dk1"/>
                        </a:buClr>
                        <a:buSzPts val="1800"/>
                        <a:buFont typeface="Arial"/>
                        <a:buNone/>
                      </a:pPr>
                      <a:r>
                        <a:rPr b="0" lang="en-GB" sz="1800" u="none" cap="none" strike="noStrike">
                          <a:solidFill>
                            <a:srgbClr val="0033CC"/>
                          </a:solidFill>
                        </a:rPr>
                        <a:t>Teaching Assistant </a:t>
                      </a:r>
                      <a:endParaRPr b="0" sz="1800" u="none" cap="none" strike="noStrike">
                        <a:solidFill>
                          <a:srgbClr val="0033CC"/>
                        </a:solidFill>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800"/>
                        <a:buFont typeface="Arial"/>
                        <a:buNone/>
                      </a:pPr>
                      <a:r>
                        <a:t/>
                      </a:r>
                      <a:endParaRPr b="1" sz="1800" u="none" cap="none" strike="noStrike">
                        <a:solidFill>
                          <a:srgbClr val="0033CC"/>
                        </a:solidFill>
                      </a:endParaRPr>
                    </a:p>
                    <a:p>
                      <a:pPr indent="0" lvl="0" marL="0" marR="0" rtl="0" algn="ctr">
                        <a:lnSpc>
                          <a:spcPct val="100000"/>
                        </a:lnSpc>
                        <a:spcBef>
                          <a:spcPts val="0"/>
                        </a:spcBef>
                        <a:spcAft>
                          <a:spcPts val="0"/>
                        </a:spcAft>
                        <a:buClr>
                          <a:schemeClr val="dk1"/>
                        </a:buClr>
                        <a:buSzPts val="1100"/>
                        <a:buFont typeface="Arial"/>
                        <a:buNone/>
                      </a:pPr>
                      <a:r>
                        <a:t/>
                      </a:r>
                      <a:endParaRPr b="1" sz="1800" u="none" cap="none" strike="noStrike">
                        <a:solidFill>
                          <a:srgbClr val="0033CC"/>
                        </a:solidFill>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100"/>
                        <a:buFont typeface="Arial"/>
                        <a:buNone/>
                      </a:pPr>
                      <a:r>
                        <a:t/>
                      </a:r>
                      <a:endParaRPr sz="1400" u="none" cap="none" strike="noStrike"/>
                    </a:p>
                  </a:txBody>
                  <a:tcPr marT="45725" marB="45725" marR="91450" marL="91450"/>
                </a:tc>
                <a:tc>
                  <a:txBody>
                    <a:bodyPr/>
                    <a:lstStyle/>
                    <a:p>
                      <a:pPr indent="0" lvl="0" marL="0" marR="0" rtl="0" algn="ctr">
                        <a:lnSpc>
                          <a:spcPct val="100000"/>
                        </a:lnSpc>
                        <a:spcBef>
                          <a:spcPts val="0"/>
                        </a:spcBef>
                        <a:spcAft>
                          <a:spcPts val="0"/>
                        </a:spcAft>
                        <a:buClr>
                          <a:schemeClr val="dk1"/>
                        </a:buClr>
                        <a:buSzPts val="1100"/>
                        <a:buFont typeface="Arial"/>
                        <a:buNone/>
                      </a:pPr>
                      <a:r>
                        <a:t/>
                      </a:r>
                      <a:endParaRPr sz="1800" u="none" cap="none" strike="noStrike">
                        <a:solidFill>
                          <a:srgbClr val="0033CC"/>
                        </a:solidFill>
                      </a:endParaRPr>
                    </a:p>
                  </a:txBody>
                  <a:tcPr marT="45725" marB="45725" marR="91450" marL="91450"/>
                </a:tc>
              </a:tr>
            </a:tbl>
          </a:graphicData>
        </a:graphic>
      </p:graphicFrame>
      <p:pic>
        <p:nvPicPr>
          <p:cNvPr id="111" name="Google Shape;111;p3"/>
          <p:cNvPicPr preferRelativeResize="0"/>
          <p:nvPr/>
        </p:nvPicPr>
        <p:blipFill rotWithShape="1">
          <a:blip r:embed="rId3">
            <a:alphaModFix/>
          </a:blip>
          <a:srcRect b="0" l="0" r="0" t="0"/>
          <a:stretch/>
        </p:blipFill>
        <p:spPr>
          <a:xfrm>
            <a:off x="2272450" y="1439245"/>
            <a:ext cx="1816875" cy="2232162"/>
          </a:xfrm>
          <a:prstGeom prst="rect">
            <a:avLst/>
          </a:prstGeom>
          <a:noFill/>
          <a:ln>
            <a:noFill/>
          </a:ln>
        </p:spPr>
      </p:pic>
      <p:pic>
        <p:nvPicPr>
          <p:cNvPr id="112" name="Google Shape;112;p3"/>
          <p:cNvPicPr preferRelativeResize="0"/>
          <p:nvPr/>
        </p:nvPicPr>
        <p:blipFill rotWithShape="1">
          <a:blip r:embed="rId4">
            <a:alphaModFix/>
          </a:blip>
          <a:srcRect b="0" l="0" r="0" t="0"/>
          <a:stretch/>
        </p:blipFill>
        <p:spPr>
          <a:xfrm>
            <a:off x="252025" y="1416551"/>
            <a:ext cx="1816875" cy="2232175"/>
          </a:xfrm>
          <a:prstGeom prst="rect">
            <a:avLst/>
          </a:prstGeom>
          <a:noFill/>
          <a:ln>
            <a:noFill/>
          </a:ln>
        </p:spPr>
      </p:pic>
      <p:pic>
        <p:nvPicPr>
          <p:cNvPr id="113" name="Google Shape;113;p3"/>
          <p:cNvPicPr preferRelativeResize="0"/>
          <p:nvPr/>
        </p:nvPicPr>
        <p:blipFill rotWithShape="1">
          <a:blip r:embed="rId5">
            <a:alphaModFix/>
          </a:blip>
          <a:srcRect b="0" l="0" r="0" t="0"/>
          <a:stretch/>
        </p:blipFill>
        <p:spPr>
          <a:xfrm>
            <a:off x="4292875" y="1416550"/>
            <a:ext cx="1580690" cy="2371000"/>
          </a:xfrm>
          <a:prstGeom prst="rect">
            <a:avLst/>
          </a:prstGeom>
          <a:noFill/>
          <a:ln>
            <a:noFill/>
          </a:ln>
        </p:spPr>
      </p:pic>
      <p:pic>
        <p:nvPicPr>
          <p:cNvPr id="114" name="Google Shape;114;p3"/>
          <p:cNvPicPr preferRelativeResize="0"/>
          <p:nvPr/>
        </p:nvPicPr>
        <p:blipFill>
          <a:blip r:embed="rId6">
            <a:alphaModFix/>
          </a:blip>
          <a:stretch>
            <a:fillRect/>
          </a:stretch>
        </p:blipFill>
        <p:spPr>
          <a:xfrm>
            <a:off x="71800" y="5460788"/>
            <a:ext cx="3324225" cy="14287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119" name="Shape 119"/>
        <p:cNvGrpSpPr/>
        <p:nvPr/>
      </p:nvGrpSpPr>
      <p:grpSpPr>
        <a:xfrm>
          <a:off x="0" y="0"/>
          <a:ext cx="0" cy="0"/>
          <a:chOff x="0" y="0"/>
          <a:chExt cx="0" cy="0"/>
        </a:xfrm>
      </p:grpSpPr>
      <p:sp>
        <p:nvSpPr>
          <p:cNvPr id="120" name="Google Shape;120;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Uniform</a:t>
            </a:r>
            <a:endParaRPr b="1" sz="5400">
              <a:solidFill>
                <a:srgbClr val="0033CC"/>
              </a:solidFill>
            </a:endParaRPr>
          </a:p>
        </p:txBody>
      </p:sp>
      <p:sp>
        <p:nvSpPr>
          <p:cNvPr id="121" name="Google Shape;121;p4"/>
          <p:cNvSpPr txBox="1"/>
          <p:nvPr>
            <p:ph idx="1" type="body"/>
          </p:nvPr>
        </p:nvSpPr>
        <p:spPr>
          <a:xfrm>
            <a:off x="838200" y="1601881"/>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Royal blue knitted jumper or cardigan, </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White polo shirt, </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Navy trousers or skirt/pinafore </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Yellow or blue checked dress for summer (optional)</a:t>
            </a:r>
            <a:endParaRPr>
              <a:solidFill>
                <a:srgbClr val="0033CC"/>
              </a:solidFill>
            </a:endParaRPr>
          </a:p>
        </p:txBody>
      </p:sp>
      <p:sp>
        <p:nvSpPr>
          <p:cNvPr id="122" name="Google Shape;122;p4"/>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3" name="Google Shape;123;p4"/>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id="124" name="Google Shape;124;p4"/>
          <p:cNvPicPr preferRelativeResize="0"/>
          <p:nvPr/>
        </p:nvPicPr>
        <p:blipFill rotWithShape="1">
          <a:blip r:embed="rId3">
            <a:alphaModFix/>
          </a:blip>
          <a:srcRect b="0" l="0" r="0" t="0"/>
          <a:stretch/>
        </p:blipFill>
        <p:spPr>
          <a:xfrm rot="892345">
            <a:off x="8218920" y="632745"/>
            <a:ext cx="3694269" cy="700637"/>
          </a:xfrm>
          <a:prstGeom prst="rect">
            <a:avLst/>
          </a:prstGeom>
          <a:noFill/>
          <a:ln>
            <a:noFill/>
          </a:ln>
        </p:spPr>
      </p:pic>
      <p:grpSp>
        <p:nvGrpSpPr>
          <p:cNvPr id="125" name="Google Shape;125;p4"/>
          <p:cNvGrpSpPr/>
          <p:nvPr/>
        </p:nvGrpSpPr>
        <p:grpSpPr>
          <a:xfrm>
            <a:off x="2353136" y="3665149"/>
            <a:ext cx="7485727" cy="1681908"/>
            <a:chOff x="2752125" y="3837396"/>
            <a:chExt cx="6661246" cy="1496662"/>
          </a:xfrm>
        </p:grpSpPr>
        <p:pic>
          <p:nvPicPr>
            <p:cNvPr id="126" name="Google Shape;126;p4"/>
            <p:cNvPicPr preferRelativeResize="0"/>
            <p:nvPr/>
          </p:nvPicPr>
          <p:blipFill rotWithShape="1">
            <a:blip r:embed="rId4">
              <a:alphaModFix/>
            </a:blip>
            <a:srcRect b="0" l="0" r="0" t="0"/>
            <a:stretch/>
          </p:blipFill>
          <p:spPr>
            <a:xfrm>
              <a:off x="2752125" y="3837396"/>
              <a:ext cx="1496662" cy="1496662"/>
            </a:xfrm>
            <a:prstGeom prst="rect">
              <a:avLst/>
            </a:prstGeom>
            <a:noFill/>
            <a:ln>
              <a:noFill/>
            </a:ln>
          </p:spPr>
        </p:pic>
        <p:pic>
          <p:nvPicPr>
            <p:cNvPr id="127" name="Google Shape;127;p4"/>
            <p:cNvPicPr preferRelativeResize="0"/>
            <p:nvPr/>
          </p:nvPicPr>
          <p:blipFill rotWithShape="1">
            <a:blip r:embed="rId5">
              <a:alphaModFix/>
            </a:blip>
            <a:srcRect b="0" l="0" r="0" t="0"/>
            <a:stretch/>
          </p:blipFill>
          <p:spPr>
            <a:xfrm>
              <a:off x="6195181" y="3837396"/>
              <a:ext cx="1496662" cy="1496662"/>
            </a:xfrm>
            <a:prstGeom prst="rect">
              <a:avLst/>
            </a:prstGeom>
            <a:noFill/>
            <a:ln>
              <a:noFill/>
            </a:ln>
          </p:spPr>
        </p:pic>
        <p:pic>
          <p:nvPicPr>
            <p:cNvPr id="128" name="Google Shape;128;p4"/>
            <p:cNvPicPr preferRelativeResize="0"/>
            <p:nvPr/>
          </p:nvPicPr>
          <p:blipFill rotWithShape="1">
            <a:blip r:embed="rId6">
              <a:alphaModFix/>
            </a:blip>
            <a:srcRect b="0" l="0" r="0" t="0"/>
            <a:stretch/>
          </p:blipFill>
          <p:spPr>
            <a:xfrm>
              <a:off x="4473653" y="3837396"/>
              <a:ext cx="1496662" cy="1496662"/>
            </a:xfrm>
            <a:prstGeom prst="rect">
              <a:avLst/>
            </a:prstGeom>
            <a:noFill/>
            <a:ln>
              <a:noFill/>
            </a:ln>
          </p:spPr>
        </p:pic>
        <p:pic>
          <p:nvPicPr>
            <p:cNvPr id="129" name="Google Shape;129;p4"/>
            <p:cNvPicPr preferRelativeResize="0"/>
            <p:nvPr/>
          </p:nvPicPr>
          <p:blipFill rotWithShape="1">
            <a:blip r:embed="rId7">
              <a:alphaModFix/>
            </a:blip>
            <a:srcRect b="0" l="0" r="0" t="0"/>
            <a:stretch/>
          </p:blipFill>
          <p:spPr>
            <a:xfrm>
              <a:off x="7916709" y="3837396"/>
              <a:ext cx="1496662" cy="1496662"/>
            </a:xfrm>
            <a:prstGeom prst="rect">
              <a:avLst/>
            </a:prstGeom>
            <a:noFill/>
            <a:ln>
              <a:noFill/>
            </a:ln>
          </p:spPr>
        </p:pic>
      </p:grpSp>
      <p:sp>
        <p:nvSpPr>
          <p:cNvPr id="130" name="Google Shape;130;p4"/>
          <p:cNvSpPr/>
          <p:nvPr/>
        </p:nvSpPr>
        <p:spPr>
          <a:xfrm rot="953846">
            <a:off x="5091476" y="1414586"/>
            <a:ext cx="7016119"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000"/>
              <a:buFont typeface="Arial"/>
              <a:buNone/>
            </a:pPr>
            <a:r>
              <a:rPr b="0" i="0" lang="en-GB" sz="4000" u="none" cap="none" strike="noStrike">
                <a:solidFill>
                  <a:srgbClr val="FF0000"/>
                </a:solidFill>
                <a:latin typeface="Calibri"/>
                <a:ea typeface="Calibri"/>
                <a:cs typeface="Calibri"/>
                <a:sym typeface="Calibri"/>
              </a:rPr>
              <a:t>ALL CLEARLY NAMED PLEASE</a:t>
            </a:r>
            <a:endParaRPr b="0" i="0" sz="1400" u="none" cap="none" strike="noStrike">
              <a:solidFill>
                <a:srgbClr val="000000"/>
              </a:solidFill>
              <a:latin typeface="Arial"/>
              <a:ea typeface="Arial"/>
              <a:cs typeface="Arial"/>
              <a:sym typeface="Arial"/>
            </a:endParaRPr>
          </a:p>
        </p:txBody>
      </p:sp>
      <p:pic>
        <p:nvPicPr>
          <p:cNvPr id="131" name="Google Shape;131;p4"/>
          <p:cNvPicPr preferRelativeResize="0"/>
          <p:nvPr/>
        </p:nvPicPr>
        <p:blipFill>
          <a:blip r:embed="rId8">
            <a:alphaModFix/>
          </a:blip>
          <a:stretch>
            <a:fillRect/>
          </a:stretch>
        </p:blipFill>
        <p:spPr>
          <a:xfrm>
            <a:off x="0" y="5460788"/>
            <a:ext cx="3324225" cy="14287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136" name="Shape 136"/>
        <p:cNvGrpSpPr/>
        <p:nvPr/>
      </p:nvGrpSpPr>
      <p:grpSpPr>
        <a:xfrm>
          <a:off x="0" y="0"/>
          <a:ext cx="0" cy="0"/>
          <a:chOff x="0" y="0"/>
          <a:chExt cx="0" cy="0"/>
        </a:xfrm>
      </p:grpSpPr>
      <p:sp>
        <p:nvSpPr>
          <p:cNvPr id="137" name="Google Shape;137;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PE Kit</a:t>
            </a:r>
            <a:endParaRPr b="1" sz="5400">
              <a:solidFill>
                <a:srgbClr val="0033CC"/>
              </a:solidFill>
            </a:endParaRPr>
          </a:p>
        </p:txBody>
      </p:sp>
      <p:sp>
        <p:nvSpPr>
          <p:cNvPr id="138" name="Google Shape;138;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Yellow t-shirt</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Navy shorts</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Trainers </a:t>
            </a:r>
            <a:endParaRPr>
              <a:solidFill>
                <a:srgbClr val="0033CC"/>
              </a:solidFill>
            </a:endParaRPr>
          </a:p>
        </p:txBody>
      </p:sp>
      <p:sp>
        <p:nvSpPr>
          <p:cNvPr id="139" name="Google Shape;139;p5"/>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0" name="Google Shape;140;p5"/>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grpSp>
        <p:nvGrpSpPr>
          <p:cNvPr id="141" name="Google Shape;141;p5"/>
          <p:cNvGrpSpPr/>
          <p:nvPr/>
        </p:nvGrpSpPr>
        <p:grpSpPr>
          <a:xfrm>
            <a:off x="4951215" y="3141634"/>
            <a:ext cx="6990011" cy="2139243"/>
            <a:chOff x="5543958" y="3291572"/>
            <a:chExt cx="6342467" cy="1941067"/>
          </a:xfrm>
        </p:grpSpPr>
        <p:pic>
          <p:nvPicPr>
            <p:cNvPr id="142" name="Google Shape;142;p5"/>
            <p:cNvPicPr preferRelativeResize="0"/>
            <p:nvPr/>
          </p:nvPicPr>
          <p:blipFill rotWithShape="1">
            <a:blip r:embed="rId3">
              <a:alphaModFix/>
            </a:blip>
            <a:srcRect b="0" l="0" r="0" t="0"/>
            <a:stretch/>
          </p:blipFill>
          <p:spPr>
            <a:xfrm>
              <a:off x="7744658" y="3291572"/>
              <a:ext cx="1941067" cy="1941067"/>
            </a:xfrm>
            <a:prstGeom prst="rect">
              <a:avLst/>
            </a:prstGeom>
            <a:noFill/>
            <a:ln>
              <a:noFill/>
            </a:ln>
          </p:spPr>
        </p:pic>
        <p:pic>
          <p:nvPicPr>
            <p:cNvPr id="143" name="Google Shape;143;p5"/>
            <p:cNvPicPr preferRelativeResize="0"/>
            <p:nvPr/>
          </p:nvPicPr>
          <p:blipFill rotWithShape="1">
            <a:blip r:embed="rId4">
              <a:alphaModFix/>
            </a:blip>
            <a:srcRect b="0" l="0" r="0" t="0"/>
            <a:stretch/>
          </p:blipFill>
          <p:spPr>
            <a:xfrm>
              <a:off x="9958253" y="3291572"/>
              <a:ext cx="1928172" cy="1928172"/>
            </a:xfrm>
            <a:prstGeom prst="rect">
              <a:avLst/>
            </a:prstGeom>
            <a:noFill/>
            <a:ln>
              <a:noFill/>
            </a:ln>
          </p:spPr>
        </p:pic>
        <p:pic>
          <p:nvPicPr>
            <p:cNvPr id="144" name="Google Shape;144;p5"/>
            <p:cNvPicPr preferRelativeResize="0"/>
            <p:nvPr/>
          </p:nvPicPr>
          <p:blipFill rotWithShape="1">
            <a:blip r:embed="rId5">
              <a:alphaModFix/>
            </a:blip>
            <a:srcRect b="0" l="0" r="0" t="0"/>
            <a:stretch/>
          </p:blipFill>
          <p:spPr>
            <a:xfrm>
              <a:off x="5543958" y="3304467"/>
              <a:ext cx="1928172" cy="1928172"/>
            </a:xfrm>
            <a:prstGeom prst="rect">
              <a:avLst/>
            </a:prstGeom>
            <a:noFill/>
            <a:ln>
              <a:noFill/>
            </a:ln>
          </p:spPr>
        </p:pic>
      </p:grpSp>
      <p:sp>
        <p:nvSpPr>
          <p:cNvPr id="145" name="Google Shape;145;p5"/>
          <p:cNvSpPr/>
          <p:nvPr/>
        </p:nvSpPr>
        <p:spPr>
          <a:xfrm>
            <a:off x="4394521" y="1756713"/>
            <a:ext cx="6155218"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000"/>
              <a:buFont typeface="Arial"/>
              <a:buNone/>
            </a:pPr>
            <a:r>
              <a:rPr b="0" i="0" lang="en-GB" sz="4000" u="none" cap="none" strike="noStrike">
                <a:solidFill>
                  <a:srgbClr val="FF0000"/>
                </a:solidFill>
                <a:latin typeface="Calibri"/>
                <a:ea typeface="Calibri"/>
                <a:cs typeface="Calibri"/>
                <a:sym typeface="Calibri"/>
              </a:rPr>
              <a:t>ALL CLEARLY NAMED PLEASE</a:t>
            </a:r>
            <a:endParaRPr b="0" i="0" sz="1400" u="none" cap="none" strike="noStrike">
              <a:solidFill>
                <a:srgbClr val="000000"/>
              </a:solidFill>
              <a:latin typeface="Arial"/>
              <a:ea typeface="Arial"/>
              <a:cs typeface="Arial"/>
              <a:sym typeface="Arial"/>
            </a:endParaRPr>
          </a:p>
        </p:txBody>
      </p:sp>
      <p:pic>
        <p:nvPicPr>
          <p:cNvPr id="146" name="Google Shape;146;p5"/>
          <p:cNvPicPr preferRelativeResize="0"/>
          <p:nvPr/>
        </p:nvPicPr>
        <p:blipFill rotWithShape="1">
          <a:blip r:embed="rId6">
            <a:alphaModFix/>
          </a:blip>
          <a:srcRect b="0" l="0" r="0" t="0"/>
          <a:stretch/>
        </p:blipFill>
        <p:spPr>
          <a:xfrm rot="892345">
            <a:off x="8218920" y="632745"/>
            <a:ext cx="3694269" cy="700637"/>
          </a:xfrm>
          <a:prstGeom prst="rect">
            <a:avLst/>
          </a:prstGeom>
          <a:noFill/>
          <a:ln>
            <a:noFill/>
          </a:ln>
        </p:spPr>
      </p:pic>
      <p:pic>
        <p:nvPicPr>
          <p:cNvPr id="147" name="Google Shape;147;p5"/>
          <p:cNvPicPr preferRelativeResize="0"/>
          <p:nvPr/>
        </p:nvPicPr>
        <p:blipFill>
          <a:blip r:embed="rId7">
            <a:alphaModFix/>
          </a:blip>
          <a:stretch>
            <a:fillRect/>
          </a:stretch>
        </p:blipFill>
        <p:spPr>
          <a:xfrm>
            <a:off x="0" y="5460788"/>
            <a:ext cx="3324225" cy="14287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152" name="Shape 152"/>
        <p:cNvGrpSpPr/>
        <p:nvPr/>
      </p:nvGrpSpPr>
      <p:grpSpPr>
        <a:xfrm>
          <a:off x="0" y="0"/>
          <a:ext cx="0" cy="0"/>
          <a:chOff x="0" y="0"/>
          <a:chExt cx="0" cy="0"/>
        </a:xfrm>
      </p:grpSpPr>
      <p:sp>
        <p:nvSpPr>
          <p:cNvPr id="153" name="Google Shape;153;p6"/>
          <p:cNvSpPr txBox="1"/>
          <p:nvPr>
            <p:ph type="title"/>
          </p:nvPr>
        </p:nvSpPr>
        <p:spPr>
          <a:xfrm>
            <a:off x="838200" y="170381"/>
            <a:ext cx="10515600" cy="152030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Equipment</a:t>
            </a:r>
            <a:endParaRPr b="1" sz="5400">
              <a:solidFill>
                <a:srgbClr val="0033CC"/>
              </a:solidFill>
            </a:endParaRPr>
          </a:p>
        </p:txBody>
      </p:sp>
      <p:sp>
        <p:nvSpPr>
          <p:cNvPr id="154" name="Google Shape;154;p6"/>
          <p:cNvSpPr txBox="1"/>
          <p:nvPr>
            <p:ph idx="1" type="body"/>
          </p:nvPr>
        </p:nvSpPr>
        <p:spPr>
          <a:xfrm>
            <a:off x="838200" y="1536970"/>
            <a:ext cx="10515600" cy="463999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All children need:</a:t>
            </a:r>
            <a:endParaRPr/>
          </a:p>
          <a:p>
            <a:pPr indent="-228600" lvl="1" marL="685800" rtl="0" algn="l">
              <a:lnSpc>
                <a:spcPct val="90000"/>
              </a:lnSpc>
              <a:spcBef>
                <a:spcPts val="500"/>
              </a:spcBef>
              <a:spcAft>
                <a:spcPts val="0"/>
              </a:spcAft>
              <a:buClr>
                <a:srgbClr val="0033CC"/>
              </a:buClr>
              <a:buSzPts val="2400"/>
              <a:buChar char="•"/>
            </a:pPr>
            <a:r>
              <a:rPr lang="en-GB">
                <a:solidFill>
                  <a:srgbClr val="0033CC"/>
                </a:solidFill>
              </a:rPr>
              <a:t>A Book Bag</a:t>
            </a:r>
            <a:endParaRPr/>
          </a:p>
          <a:p>
            <a:pPr indent="-228600" lvl="1" marL="685800" rtl="0" algn="l">
              <a:lnSpc>
                <a:spcPct val="90000"/>
              </a:lnSpc>
              <a:spcBef>
                <a:spcPts val="500"/>
              </a:spcBef>
              <a:spcAft>
                <a:spcPts val="0"/>
              </a:spcAft>
              <a:buClr>
                <a:srgbClr val="0033CC"/>
              </a:buClr>
              <a:buSzPts val="2400"/>
              <a:buChar char="•"/>
            </a:pPr>
            <a:r>
              <a:rPr lang="en-GB">
                <a:solidFill>
                  <a:srgbClr val="0033CC"/>
                </a:solidFill>
              </a:rPr>
              <a:t>A water bottle</a:t>
            </a:r>
            <a:endParaRPr/>
          </a:p>
          <a:p>
            <a:pPr indent="-228600" lvl="1" marL="685800" rtl="0" algn="l">
              <a:lnSpc>
                <a:spcPct val="90000"/>
              </a:lnSpc>
              <a:spcBef>
                <a:spcPts val="500"/>
              </a:spcBef>
              <a:spcAft>
                <a:spcPts val="0"/>
              </a:spcAft>
              <a:buClr>
                <a:srgbClr val="0033CC"/>
              </a:buClr>
              <a:buSzPts val="2400"/>
              <a:buChar char="•"/>
            </a:pPr>
            <a:r>
              <a:rPr lang="en-GB">
                <a:solidFill>
                  <a:srgbClr val="0033CC"/>
                </a:solidFill>
              </a:rPr>
              <a:t>Spare Clothes (just in case, </a:t>
            </a:r>
            <a:r>
              <a:rPr lang="en-GB">
                <a:solidFill>
                  <a:srgbClr val="0033CC"/>
                </a:solidFill>
              </a:rPr>
              <a:t>ideally a </a:t>
            </a:r>
            <a:endParaRPr>
              <a:solidFill>
                <a:srgbClr val="0033CC"/>
              </a:solidFill>
            </a:endParaRPr>
          </a:p>
          <a:p>
            <a:pPr indent="0" lvl="0" marL="914400" rtl="0" algn="l">
              <a:lnSpc>
                <a:spcPct val="90000"/>
              </a:lnSpc>
              <a:spcBef>
                <a:spcPts val="500"/>
              </a:spcBef>
              <a:spcAft>
                <a:spcPts val="0"/>
              </a:spcAft>
              <a:buNone/>
            </a:pPr>
            <a:r>
              <a:rPr lang="en-GB" sz="2500">
                <a:solidFill>
                  <a:srgbClr val="0033CC"/>
                </a:solidFill>
              </a:rPr>
              <a:t>draw string bag)</a:t>
            </a:r>
            <a:endParaRPr sz="2500"/>
          </a:p>
          <a:p>
            <a:pPr indent="-228600" lvl="1" marL="685800" rtl="0" algn="l">
              <a:lnSpc>
                <a:spcPct val="90000"/>
              </a:lnSpc>
              <a:spcBef>
                <a:spcPts val="500"/>
              </a:spcBef>
              <a:spcAft>
                <a:spcPts val="0"/>
              </a:spcAft>
              <a:buClr>
                <a:srgbClr val="0033CC"/>
              </a:buClr>
              <a:buSzPts val="2400"/>
              <a:buChar char="•"/>
            </a:pPr>
            <a:r>
              <a:rPr lang="en-GB">
                <a:solidFill>
                  <a:srgbClr val="0033CC"/>
                </a:solidFill>
              </a:rPr>
              <a:t>Clothing appropriate to the weather</a:t>
            </a:r>
            <a:endParaRPr/>
          </a:p>
          <a:p>
            <a:pPr indent="0" lvl="1" marL="457200" rtl="0" algn="l">
              <a:lnSpc>
                <a:spcPct val="90000"/>
              </a:lnSpc>
              <a:spcBef>
                <a:spcPts val="500"/>
              </a:spcBef>
              <a:spcAft>
                <a:spcPts val="0"/>
              </a:spcAft>
              <a:buClr>
                <a:srgbClr val="0033CC"/>
              </a:buClr>
              <a:buSzPts val="2400"/>
              <a:buNone/>
            </a:pPr>
            <a:r>
              <a:rPr lang="en-GB">
                <a:solidFill>
                  <a:srgbClr val="0033CC"/>
                </a:solidFill>
              </a:rPr>
              <a:t>	e.g. wellies, sunhat, coat</a:t>
            </a:r>
            <a:endParaRPr/>
          </a:p>
        </p:txBody>
      </p:sp>
      <p:sp>
        <p:nvSpPr>
          <p:cNvPr id="155" name="Google Shape;155;p6"/>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6" name="Google Shape;156;p6"/>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id="157" name="Google Shape;157;p6"/>
          <p:cNvPicPr preferRelativeResize="0"/>
          <p:nvPr/>
        </p:nvPicPr>
        <p:blipFill rotWithShape="1">
          <a:blip r:embed="rId3">
            <a:alphaModFix/>
          </a:blip>
          <a:srcRect b="0" l="0" r="0" t="0"/>
          <a:stretch/>
        </p:blipFill>
        <p:spPr>
          <a:xfrm>
            <a:off x="9596467" y="2870678"/>
            <a:ext cx="2286000" cy="2286000"/>
          </a:xfrm>
          <a:prstGeom prst="rect">
            <a:avLst/>
          </a:prstGeom>
          <a:noFill/>
          <a:ln>
            <a:noFill/>
          </a:ln>
        </p:spPr>
      </p:pic>
      <p:pic>
        <p:nvPicPr>
          <p:cNvPr id="158" name="Google Shape;158;p6"/>
          <p:cNvPicPr preferRelativeResize="0"/>
          <p:nvPr/>
        </p:nvPicPr>
        <p:blipFill rotWithShape="1">
          <a:blip r:embed="rId4">
            <a:alphaModFix/>
          </a:blip>
          <a:srcRect b="0" l="0" r="0" t="0"/>
          <a:stretch/>
        </p:blipFill>
        <p:spPr>
          <a:xfrm>
            <a:off x="6922499" y="2870678"/>
            <a:ext cx="2286000" cy="2286000"/>
          </a:xfrm>
          <a:prstGeom prst="rect">
            <a:avLst/>
          </a:prstGeom>
          <a:noFill/>
          <a:ln>
            <a:noFill/>
          </a:ln>
        </p:spPr>
      </p:pic>
      <p:pic>
        <p:nvPicPr>
          <p:cNvPr descr="Healthy School Bottle - 500ml – Bottlesdirect" id="159" name="Google Shape;159;p6"/>
          <p:cNvPicPr preferRelativeResize="0"/>
          <p:nvPr/>
        </p:nvPicPr>
        <p:blipFill rotWithShape="1">
          <a:blip r:embed="rId5">
            <a:alphaModFix/>
          </a:blip>
          <a:srcRect b="0" l="16081" r="15740" t="0"/>
          <a:stretch/>
        </p:blipFill>
        <p:spPr>
          <a:xfrm>
            <a:off x="7532078" y="1203098"/>
            <a:ext cx="1066841" cy="1455170"/>
          </a:xfrm>
          <a:prstGeom prst="rect">
            <a:avLst/>
          </a:prstGeom>
          <a:noFill/>
          <a:ln>
            <a:noFill/>
          </a:ln>
        </p:spPr>
      </p:pic>
      <p:sp>
        <p:nvSpPr>
          <p:cNvPr id="160" name="Google Shape;160;p6"/>
          <p:cNvSpPr/>
          <p:nvPr/>
        </p:nvSpPr>
        <p:spPr>
          <a:xfrm rot="-392384">
            <a:off x="161547" y="4408589"/>
            <a:ext cx="6468931"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000"/>
              <a:buFont typeface="Arial"/>
              <a:buNone/>
            </a:pPr>
            <a:r>
              <a:rPr b="0" i="0" lang="en-GB" sz="4000" u="none" cap="none" strike="noStrike">
                <a:solidFill>
                  <a:srgbClr val="FF0000"/>
                </a:solidFill>
                <a:latin typeface="Calibri"/>
                <a:ea typeface="Calibri"/>
                <a:cs typeface="Calibri"/>
                <a:sym typeface="Calibri"/>
              </a:rPr>
              <a:t>ALL CLEARLY NAMED PLEASE</a:t>
            </a:r>
            <a:endParaRPr b="0" i="0" sz="1400" u="none" cap="none" strike="noStrike">
              <a:solidFill>
                <a:srgbClr val="000000"/>
              </a:solidFill>
              <a:latin typeface="Arial"/>
              <a:ea typeface="Arial"/>
              <a:cs typeface="Arial"/>
              <a:sym typeface="Arial"/>
            </a:endParaRPr>
          </a:p>
        </p:txBody>
      </p:sp>
      <p:pic>
        <p:nvPicPr>
          <p:cNvPr id="161" name="Google Shape;161;p6"/>
          <p:cNvPicPr preferRelativeResize="0"/>
          <p:nvPr/>
        </p:nvPicPr>
        <p:blipFill rotWithShape="1">
          <a:blip r:embed="rId6">
            <a:alphaModFix/>
          </a:blip>
          <a:srcRect b="0" l="0" r="0" t="0"/>
          <a:stretch/>
        </p:blipFill>
        <p:spPr>
          <a:xfrm rot="892345">
            <a:off x="8218920" y="632745"/>
            <a:ext cx="3694269" cy="700637"/>
          </a:xfrm>
          <a:prstGeom prst="rect">
            <a:avLst/>
          </a:prstGeom>
          <a:noFill/>
          <a:ln>
            <a:noFill/>
          </a:ln>
        </p:spPr>
      </p:pic>
      <p:pic>
        <p:nvPicPr>
          <p:cNvPr id="162" name="Google Shape;162;p6"/>
          <p:cNvPicPr preferRelativeResize="0"/>
          <p:nvPr/>
        </p:nvPicPr>
        <p:blipFill>
          <a:blip r:embed="rId7">
            <a:alphaModFix/>
          </a:blip>
          <a:stretch>
            <a:fillRect/>
          </a:stretch>
        </p:blipFill>
        <p:spPr>
          <a:xfrm>
            <a:off x="0" y="5460788"/>
            <a:ext cx="3324225" cy="14287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167" name="Shape 167"/>
        <p:cNvGrpSpPr/>
        <p:nvPr/>
      </p:nvGrpSpPr>
      <p:grpSpPr>
        <a:xfrm>
          <a:off x="0" y="0"/>
          <a:ext cx="0" cy="0"/>
          <a:chOff x="0" y="0"/>
          <a:chExt cx="0" cy="0"/>
        </a:xfrm>
      </p:grpSpPr>
      <p:sp>
        <p:nvSpPr>
          <p:cNvPr id="168" name="Google Shape;168;p7"/>
          <p:cNvSpPr txBox="1"/>
          <p:nvPr>
            <p:ph type="title"/>
          </p:nvPr>
        </p:nvSpPr>
        <p:spPr>
          <a:xfrm>
            <a:off x="964324" y="1692165"/>
            <a:ext cx="4564117" cy="135435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rgbClr val="0033CC"/>
              </a:buClr>
              <a:buSzPct val="100000"/>
              <a:buFont typeface="Calibri"/>
              <a:buNone/>
            </a:pPr>
            <a:r>
              <a:rPr b="1" lang="en-GB" sz="5400">
                <a:solidFill>
                  <a:srgbClr val="0033CC"/>
                </a:solidFill>
              </a:rPr>
              <a:t>Will my child’s school uniform get dirty?</a:t>
            </a:r>
            <a:endParaRPr b="1" sz="5400">
              <a:solidFill>
                <a:srgbClr val="0033CC"/>
              </a:solidFill>
            </a:endParaRPr>
          </a:p>
        </p:txBody>
      </p:sp>
      <p:sp>
        <p:nvSpPr>
          <p:cNvPr id="169" name="Google Shape;169;p7"/>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descr="Dirty tshirt display" id="170" name="Google Shape;170;p7"/>
          <p:cNvPicPr preferRelativeResize="0"/>
          <p:nvPr/>
        </p:nvPicPr>
        <p:blipFill rotWithShape="1">
          <a:blip r:embed="rId3">
            <a:alphaModFix/>
          </a:blip>
          <a:srcRect b="15212" l="4339" r="4558" t="17774"/>
          <a:stretch/>
        </p:blipFill>
        <p:spPr>
          <a:xfrm>
            <a:off x="6957337" y="0"/>
            <a:ext cx="5234663" cy="6857999"/>
          </a:xfrm>
          <a:prstGeom prst="rect">
            <a:avLst/>
          </a:prstGeom>
          <a:noFill/>
          <a:ln>
            <a:noFill/>
          </a:ln>
        </p:spPr>
      </p:pic>
      <p:pic>
        <p:nvPicPr>
          <p:cNvPr id="171" name="Google Shape;171;p7"/>
          <p:cNvPicPr preferRelativeResize="0"/>
          <p:nvPr/>
        </p:nvPicPr>
        <p:blipFill>
          <a:blip r:embed="rId4">
            <a:alphaModFix/>
          </a:blip>
          <a:stretch>
            <a:fillRect/>
          </a:stretch>
        </p:blipFill>
        <p:spPr>
          <a:xfrm>
            <a:off x="0" y="5460788"/>
            <a:ext cx="3324225" cy="14287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176" name="Shape 176"/>
        <p:cNvGrpSpPr/>
        <p:nvPr/>
      </p:nvGrpSpPr>
      <p:grpSpPr>
        <a:xfrm>
          <a:off x="0" y="0"/>
          <a:ext cx="0" cy="0"/>
          <a:chOff x="0" y="0"/>
          <a:chExt cx="0" cy="0"/>
        </a:xfrm>
      </p:grpSpPr>
      <p:sp>
        <p:nvSpPr>
          <p:cNvPr id="177" name="Google Shape;177;p8"/>
          <p:cNvSpPr txBox="1"/>
          <p:nvPr>
            <p:ph type="title"/>
          </p:nvPr>
        </p:nvSpPr>
        <p:spPr>
          <a:xfrm>
            <a:off x="262764" y="157656"/>
            <a:ext cx="10964916" cy="95488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School Meals and Snacks</a:t>
            </a:r>
            <a:endParaRPr b="1" sz="5400">
              <a:solidFill>
                <a:srgbClr val="0033CC"/>
              </a:solidFill>
            </a:endParaRPr>
          </a:p>
        </p:txBody>
      </p:sp>
      <p:sp>
        <p:nvSpPr>
          <p:cNvPr id="178" name="Google Shape;178;p8"/>
          <p:cNvSpPr txBox="1"/>
          <p:nvPr>
            <p:ph idx="1" type="body"/>
          </p:nvPr>
        </p:nvSpPr>
        <p:spPr>
          <a:xfrm>
            <a:off x="241739" y="966952"/>
            <a:ext cx="9848192" cy="502518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School Meals are provided by HCL and can be ordered at home using the School Grid App (leaflet in pack – please activate your account).</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Children may bring a packed lunch.</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No Nuts</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Daily snack – fruit/veg provided through government scheme.</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Children may choose milk (free) or water at snack time.</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Please provide a named water bottle each day (water only please)</a:t>
            </a:r>
            <a:r>
              <a:rPr b="1" lang="en-GB">
                <a:solidFill>
                  <a:srgbClr val="0033CC"/>
                </a:solidFill>
              </a:rPr>
              <a:t> – children will have access to fresh water throughout the day</a:t>
            </a:r>
            <a:endParaRPr/>
          </a:p>
        </p:txBody>
      </p:sp>
      <p:sp>
        <p:nvSpPr>
          <p:cNvPr id="179" name="Google Shape;179;p8"/>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0" name="Google Shape;180;p8"/>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id="181" name="Google Shape;181;p8"/>
          <p:cNvPicPr preferRelativeResize="0"/>
          <p:nvPr/>
        </p:nvPicPr>
        <p:blipFill rotWithShape="1">
          <a:blip r:embed="rId3">
            <a:alphaModFix/>
          </a:blip>
          <a:srcRect b="0" l="0" r="0" t="0"/>
          <a:stretch/>
        </p:blipFill>
        <p:spPr>
          <a:xfrm>
            <a:off x="10035979" y="1324943"/>
            <a:ext cx="2028825" cy="723900"/>
          </a:xfrm>
          <a:prstGeom prst="rect">
            <a:avLst/>
          </a:prstGeom>
          <a:noFill/>
          <a:ln>
            <a:noFill/>
          </a:ln>
        </p:spPr>
      </p:pic>
      <p:pic>
        <p:nvPicPr>
          <p:cNvPr descr="No Nuts Please free Printable- #Peanut #Allergy Alert Labels ..." id="182" name="Google Shape;182;p8"/>
          <p:cNvPicPr preferRelativeResize="0"/>
          <p:nvPr/>
        </p:nvPicPr>
        <p:blipFill rotWithShape="1">
          <a:blip r:embed="rId4">
            <a:alphaModFix/>
          </a:blip>
          <a:srcRect b="0" l="0" r="0" t="0"/>
          <a:stretch/>
        </p:blipFill>
        <p:spPr>
          <a:xfrm>
            <a:off x="10652673" y="2100733"/>
            <a:ext cx="1412131" cy="1359454"/>
          </a:xfrm>
          <a:prstGeom prst="rect">
            <a:avLst/>
          </a:prstGeom>
          <a:noFill/>
          <a:ln>
            <a:noFill/>
          </a:ln>
        </p:spPr>
      </p:pic>
      <p:pic>
        <p:nvPicPr>
          <p:cNvPr descr="Healthy School Bottle - 500ml – Bottlesdirect" id="183" name="Google Shape;183;p8"/>
          <p:cNvPicPr preferRelativeResize="0"/>
          <p:nvPr/>
        </p:nvPicPr>
        <p:blipFill rotWithShape="1">
          <a:blip r:embed="rId5">
            <a:alphaModFix/>
          </a:blip>
          <a:srcRect b="0" l="16081" r="15740" t="0"/>
          <a:stretch/>
        </p:blipFill>
        <p:spPr>
          <a:xfrm>
            <a:off x="10652674" y="3512077"/>
            <a:ext cx="1412130" cy="1926144"/>
          </a:xfrm>
          <a:prstGeom prst="rect">
            <a:avLst/>
          </a:prstGeom>
          <a:noFill/>
          <a:ln>
            <a:noFill/>
          </a:ln>
        </p:spPr>
      </p:pic>
      <p:pic>
        <p:nvPicPr>
          <p:cNvPr id="184" name="Google Shape;184;p8"/>
          <p:cNvPicPr preferRelativeResize="0"/>
          <p:nvPr/>
        </p:nvPicPr>
        <p:blipFill>
          <a:blip r:embed="rId6">
            <a:alphaModFix/>
          </a:blip>
          <a:stretch>
            <a:fillRect/>
          </a:stretch>
        </p:blipFill>
        <p:spPr>
          <a:xfrm>
            <a:off x="0" y="5460788"/>
            <a:ext cx="3324225" cy="14287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189" name="Shape 189"/>
        <p:cNvGrpSpPr/>
        <p:nvPr/>
      </p:nvGrpSpPr>
      <p:grpSpPr>
        <a:xfrm>
          <a:off x="0" y="0"/>
          <a:ext cx="0" cy="0"/>
          <a:chOff x="0" y="0"/>
          <a:chExt cx="0" cy="0"/>
        </a:xfrm>
      </p:grpSpPr>
      <p:sp>
        <p:nvSpPr>
          <p:cNvPr id="190" name="Google Shape;190;p9"/>
          <p:cNvSpPr txBox="1"/>
          <p:nvPr>
            <p:ph type="title"/>
          </p:nvPr>
        </p:nvSpPr>
        <p:spPr>
          <a:xfrm>
            <a:off x="838200" y="282103"/>
            <a:ext cx="10515600" cy="14085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Free School Meals / Pupil Premium</a:t>
            </a:r>
            <a:endParaRPr b="1" sz="5400">
              <a:solidFill>
                <a:srgbClr val="0033CC"/>
              </a:solidFill>
            </a:endParaRPr>
          </a:p>
        </p:txBody>
      </p:sp>
      <p:sp>
        <p:nvSpPr>
          <p:cNvPr id="191" name="Google Shape;191;p9"/>
          <p:cNvSpPr txBox="1"/>
          <p:nvPr>
            <p:ph idx="1" type="body"/>
          </p:nvPr>
        </p:nvSpPr>
        <p:spPr>
          <a:xfrm>
            <a:off x="838200" y="1690688"/>
            <a:ext cx="10515600" cy="448627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If you receive certain benefits or have a low household income it is likely that your child is eligible for Free School Meals / Pupil Premium.</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All children in Reception receive Universal Free School Meals, however Pupil Premium funding pays for extra support in school, pupil wellbeing worker, resources and help with school visits and uniform costs.</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Please see leaflet for information on how to apply.</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Further information on school website.</a:t>
            </a:r>
            <a:endParaRPr>
              <a:solidFill>
                <a:srgbClr val="0033CC"/>
              </a:solidFill>
            </a:endParaRPr>
          </a:p>
        </p:txBody>
      </p:sp>
      <p:sp>
        <p:nvSpPr>
          <p:cNvPr id="192" name="Google Shape;192;p9"/>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93" name="Google Shape;193;p9"/>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id="194" name="Google Shape;194;p9"/>
          <p:cNvPicPr preferRelativeResize="0"/>
          <p:nvPr/>
        </p:nvPicPr>
        <p:blipFill>
          <a:blip r:embed="rId3">
            <a:alphaModFix/>
          </a:blip>
          <a:stretch>
            <a:fillRect/>
          </a:stretch>
        </p:blipFill>
        <p:spPr>
          <a:xfrm>
            <a:off x="71800" y="5381663"/>
            <a:ext cx="3324225" cy="14287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199" name="Shape 199"/>
        <p:cNvGrpSpPr/>
        <p:nvPr/>
      </p:nvGrpSpPr>
      <p:grpSpPr>
        <a:xfrm>
          <a:off x="0" y="0"/>
          <a:ext cx="0" cy="0"/>
          <a:chOff x="0" y="0"/>
          <a:chExt cx="0" cy="0"/>
        </a:xfrm>
      </p:grpSpPr>
      <p:sp>
        <p:nvSpPr>
          <p:cNvPr id="200" name="Google Shape;200;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School Houses</a:t>
            </a:r>
            <a:endParaRPr b="1" sz="5400">
              <a:solidFill>
                <a:srgbClr val="0033CC"/>
              </a:solidFill>
            </a:endParaRPr>
          </a:p>
        </p:txBody>
      </p:sp>
      <p:sp>
        <p:nvSpPr>
          <p:cNvPr id="201" name="Google Shape;201;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Your child will be allocated to one of our houses. If you already have a child at Maple Tree, siblings will be put into the same house.</a:t>
            </a:r>
            <a:endParaRPr>
              <a:solidFill>
                <a:srgbClr val="0033CC"/>
              </a:solidFill>
            </a:endParaRPr>
          </a:p>
        </p:txBody>
      </p:sp>
      <p:sp>
        <p:nvSpPr>
          <p:cNvPr id="202" name="Google Shape;202;p10"/>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3" name="Google Shape;203;p10"/>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id="204" name="Google Shape;204;p10"/>
          <p:cNvPicPr preferRelativeResize="0"/>
          <p:nvPr/>
        </p:nvPicPr>
        <p:blipFill rotWithShape="1">
          <a:blip r:embed="rId3">
            <a:alphaModFix/>
          </a:blip>
          <a:srcRect b="0" l="0" r="0" t="0"/>
          <a:stretch/>
        </p:blipFill>
        <p:spPr>
          <a:xfrm>
            <a:off x="385211" y="2882060"/>
            <a:ext cx="11421578" cy="2238467"/>
          </a:xfrm>
          <a:prstGeom prst="rect">
            <a:avLst/>
          </a:prstGeom>
          <a:noFill/>
          <a:ln>
            <a:noFill/>
          </a:ln>
        </p:spPr>
      </p:pic>
      <p:pic>
        <p:nvPicPr>
          <p:cNvPr id="205" name="Google Shape;205;p10"/>
          <p:cNvPicPr preferRelativeResize="0"/>
          <p:nvPr/>
        </p:nvPicPr>
        <p:blipFill>
          <a:blip r:embed="rId4">
            <a:alphaModFix/>
          </a:blip>
          <a:stretch>
            <a:fillRect/>
          </a:stretch>
        </p:blipFill>
        <p:spPr>
          <a:xfrm>
            <a:off x="0" y="5460788"/>
            <a:ext cx="3324225" cy="14287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210" name="Shape 210"/>
        <p:cNvGrpSpPr/>
        <p:nvPr/>
      </p:nvGrpSpPr>
      <p:grpSpPr>
        <a:xfrm>
          <a:off x="0" y="0"/>
          <a:ext cx="0" cy="0"/>
          <a:chOff x="0" y="0"/>
          <a:chExt cx="0" cy="0"/>
        </a:xfrm>
      </p:grpSpPr>
      <p:sp>
        <p:nvSpPr>
          <p:cNvPr id="211" name="Google Shape;211;p11"/>
          <p:cNvSpPr txBox="1"/>
          <p:nvPr>
            <p:ph type="title"/>
          </p:nvPr>
        </p:nvSpPr>
        <p:spPr>
          <a:xfrm>
            <a:off x="593387" y="365125"/>
            <a:ext cx="10760413"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Getting ready for school</a:t>
            </a:r>
            <a:endParaRPr b="1" sz="5400">
              <a:solidFill>
                <a:srgbClr val="0033CC"/>
              </a:solidFill>
            </a:endParaRPr>
          </a:p>
        </p:txBody>
      </p:sp>
      <p:sp>
        <p:nvSpPr>
          <p:cNvPr id="212" name="Google Shape;212;p11"/>
          <p:cNvSpPr txBox="1"/>
          <p:nvPr>
            <p:ph idx="1" type="body"/>
          </p:nvPr>
        </p:nvSpPr>
        <p:spPr>
          <a:xfrm>
            <a:off x="593388" y="1825625"/>
            <a:ext cx="7889132"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Your first information pack had a leaflet from Central Bedfordshire with ‘16 ticks’ – things it would be great for your child to have achieved before coming to school.</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Please remember every child develops at their own pace and some children will be just 4 when they move to Reception, while others will be nearly 5.</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Don’t worry!</a:t>
            </a:r>
            <a:endParaRPr>
              <a:solidFill>
                <a:srgbClr val="0033CC"/>
              </a:solidFill>
            </a:endParaRPr>
          </a:p>
        </p:txBody>
      </p:sp>
      <p:sp>
        <p:nvSpPr>
          <p:cNvPr id="213" name="Google Shape;213;p11"/>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4" name="Google Shape;214;p11"/>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id="215" name="Google Shape;215;p11"/>
          <p:cNvPicPr preferRelativeResize="0"/>
          <p:nvPr/>
        </p:nvPicPr>
        <p:blipFill rotWithShape="1">
          <a:blip r:embed="rId3">
            <a:alphaModFix/>
          </a:blip>
          <a:srcRect b="0" l="0" r="0" t="0"/>
          <a:stretch/>
        </p:blipFill>
        <p:spPr>
          <a:xfrm rot="726052">
            <a:off x="8958986" y="672862"/>
            <a:ext cx="2564292" cy="3722083"/>
          </a:xfrm>
          <a:prstGeom prst="rect">
            <a:avLst/>
          </a:prstGeom>
          <a:noFill/>
          <a:ln>
            <a:noFill/>
          </a:ln>
        </p:spPr>
      </p:pic>
      <p:pic>
        <p:nvPicPr>
          <p:cNvPr id="216" name="Google Shape;216;p11"/>
          <p:cNvPicPr preferRelativeResize="0"/>
          <p:nvPr/>
        </p:nvPicPr>
        <p:blipFill>
          <a:blip r:embed="rId4">
            <a:alphaModFix/>
          </a:blip>
          <a:stretch>
            <a:fillRect/>
          </a:stretch>
        </p:blipFill>
        <p:spPr>
          <a:xfrm>
            <a:off x="0" y="5460788"/>
            <a:ext cx="3324225" cy="14287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221" name="Shape 221"/>
        <p:cNvGrpSpPr/>
        <p:nvPr/>
      </p:nvGrpSpPr>
      <p:grpSpPr>
        <a:xfrm>
          <a:off x="0" y="0"/>
          <a:ext cx="0" cy="0"/>
          <a:chOff x="0" y="0"/>
          <a:chExt cx="0" cy="0"/>
        </a:xfrm>
      </p:grpSpPr>
      <p:sp>
        <p:nvSpPr>
          <p:cNvPr id="222" name="Google Shape;222;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The Early Years Curriculum</a:t>
            </a:r>
            <a:endParaRPr b="1" sz="5400">
              <a:solidFill>
                <a:srgbClr val="0033CC"/>
              </a:solidFill>
            </a:endParaRPr>
          </a:p>
        </p:txBody>
      </p:sp>
      <p:sp>
        <p:nvSpPr>
          <p:cNvPr id="223" name="Google Shape;223;p1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The first year of formal school is part of the EYFS (covers birth to 5)</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Themes underpinning the curriculum experience are:</a:t>
            </a:r>
            <a:endParaRPr/>
          </a:p>
          <a:p>
            <a:pPr indent="-76200" lvl="1" marL="685800" rtl="0" algn="l">
              <a:lnSpc>
                <a:spcPct val="90000"/>
              </a:lnSpc>
              <a:spcBef>
                <a:spcPts val="500"/>
              </a:spcBef>
              <a:spcAft>
                <a:spcPts val="0"/>
              </a:spcAft>
              <a:buClr>
                <a:schemeClr val="dk1"/>
              </a:buClr>
              <a:buSzPts val="2400"/>
              <a:buNone/>
            </a:pPr>
            <a:r>
              <a:t/>
            </a:r>
            <a:endParaRPr>
              <a:solidFill>
                <a:srgbClr val="0033CC"/>
              </a:solidFill>
            </a:endParaRPr>
          </a:p>
          <a:p>
            <a:pPr indent="-50800" lvl="0" marL="228600" rtl="0" algn="l">
              <a:lnSpc>
                <a:spcPct val="90000"/>
              </a:lnSpc>
              <a:spcBef>
                <a:spcPts val="1000"/>
              </a:spcBef>
              <a:spcAft>
                <a:spcPts val="0"/>
              </a:spcAft>
              <a:buClr>
                <a:schemeClr val="dk1"/>
              </a:buClr>
              <a:buSzPts val="2800"/>
              <a:buNone/>
            </a:pPr>
            <a:r>
              <a:t/>
            </a:r>
            <a:endParaRPr>
              <a:solidFill>
                <a:srgbClr val="0033CC"/>
              </a:solidFill>
            </a:endParaRPr>
          </a:p>
        </p:txBody>
      </p:sp>
      <p:sp>
        <p:nvSpPr>
          <p:cNvPr id="224" name="Google Shape;224;p12"/>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5" name="Google Shape;225;p12"/>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id="226" name="Google Shape;226;p12"/>
          <p:cNvPicPr preferRelativeResize="0"/>
          <p:nvPr/>
        </p:nvPicPr>
        <p:blipFill rotWithShape="1">
          <a:blip r:embed="rId3">
            <a:alphaModFix/>
          </a:blip>
          <a:srcRect b="0" l="0" r="0" t="0"/>
          <a:stretch/>
        </p:blipFill>
        <p:spPr>
          <a:xfrm>
            <a:off x="1354883" y="3088232"/>
            <a:ext cx="9482234" cy="1826124"/>
          </a:xfrm>
          <a:prstGeom prst="rect">
            <a:avLst/>
          </a:prstGeom>
          <a:noFill/>
          <a:ln>
            <a:noFill/>
          </a:ln>
        </p:spPr>
      </p:pic>
      <p:pic>
        <p:nvPicPr>
          <p:cNvPr id="227" name="Google Shape;227;p12"/>
          <p:cNvPicPr preferRelativeResize="0"/>
          <p:nvPr/>
        </p:nvPicPr>
        <p:blipFill>
          <a:blip r:embed="rId4">
            <a:alphaModFix/>
          </a:blip>
          <a:stretch>
            <a:fillRect/>
          </a:stretch>
        </p:blipFill>
        <p:spPr>
          <a:xfrm>
            <a:off x="71800" y="5460788"/>
            <a:ext cx="3324225" cy="14287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232" name="Shape 232"/>
        <p:cNvGrpSpPr/>
        <p:nvPr/>
      </p:nvGrpSpPr>
      <p:grpSpPr>
        <a:xfrm>
          <a:off x="0" y="0"/>
          <a:ext cx="0" cy="0"/>
          <a:chOff x="0" y="0"/>
          <a:chExt cx="0" cy="0"/>
        </a:xfrm>
      </p:grpSpPr>
      <p:sp>
        <p:nvSpPr>
          <p:cNvPr id="233" name="Google Shape;233;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The Early Years Curriculum</a:t>
            </a:r>
            <a:endParaRPr b="1" sz="5400">
              <a:solidFill>
                <a:srgbClr val="0033CC"/>
              </a:solidFill>
            </a:endParaRPr>
          </a:p>
        </p:txBody>
      </p:sp>
      <p:sp>
        <p:nvSpPr>
          <p:cNvPr id="234" name="Google Shape;234;p13"/>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5" name="Google Shape;235;p13"/>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grpSp>
        <p:nvGrpSpPr>
          <p:cNvPr id="236" name="Google Shape;236;p13"/>
          <p:cNvGrpSpPr/>
          <p:nvPr/>
        </p:nvGrpSpPr>
        <p:grpSpPr>
          <a:xfrm>
            <a:off x="2191153" y="1859675"/>
            <a:ext cx="7638608" cy="2588179"/>
            <a:chOff x="4223883" y="1614168"/>
            <a:chExt cx="7380222" cy="2500630"/>
          </a:xfrm>
        </p:grpSpPr>
        <p:pic>
          <p:nvPicPr>
            <p:cNvPr id="237" name="Google Shape;237;p13"/>
            <p:cNvPicPr preferRelativeResize="0"/>
            <p:nvPr/>
          </p:nvPicPr>
          <p:blipFill rotWithShape="1">
            <a:blip r:embed="rId3">
              <a:alphaModFix/>
            </a:blip>
            <a:srcRect b="0" l="0" r="3151" t="0"/>
            <a:stretch/>
          </p:blipFill>
          <p:spPr>
            <a:xfrm>
              <a:off x="4223883" y="1614169"/>
              <a:ext cx="3382200" cy="2500629"/>
            </a:xfrm>
            <a:prstGeom prst="rect">
              <a:avLst/>
            </a:prstGeom>
            <a:noFill/>
            <a:ln cap="flat" cmpd="sng" w="38100">
              <a:solidFill>
                <a:schemeClr val="lt1"/>
              </a:solidFill>
              <a:prstDash val="solid"/>
              <a:round/>
              <a:headEnd len="sm" w="sm" type="none"/>
              <a:tailEnd len="sm" w="sm" type="none"/>
            </a:ln>
          </p:spPr>
        </p:pic>
        <p:pic>
          <p:nvPicPr>
            <p:cNvPr id="238" name="Google Shape;238;p13"/>
            <p:cNvPicPr preferRelativeResize="0"/>
            <p:nvPr/>
          </p:nvPicPr>
          <p:blipFill rotWithShape="1">
            <a:blip r:embed="rId4">
              <a:alphaModFix/>
            </a:blip>
            <a:srcRect b="0" l="0" r="2960" t="0"/>
            <a:stretch/>
          </p:blipFill>
          <p:spPr>
            <a:xfrm>
              <a:off x="8009680" y="1614168"/>
              <a:ext cx="3594425" cy="2500629"/>
            </a:xfrm>
            <a:prstGeom prst="rect">
              <a:avLst/>
            </a:prstGeom>
            <a:noFill/>
            <a:ln cap="flat" cmpd="sng" w="38100">
              <a:solidFill>
                <a:schemeClr val="lt1"/>
              </a:solidFill>
              <a:prstDash val="solid"/>
              <a:round/>
              <a:headEnd len="sm" w="sm" type="none"/>
              <a:tailEnd len="sm" w="sm" type="none"/>
            </a:ln>
          </p:spPr>
        </p:pic>
      </p:grpSp>
      <p:pic>
        <p:nvPicPr>
          <p:cNvPr id="239" name="Google Shape;239;p13"/>
          <p:cNvPicPr preferRelativeResize="0"/>
          <p:nvPr/>
        </p:nvPicPr>
        <p:blipFill>
          <a:blip r:embed="rId5">
            <a:alphaModFix/>
          </a:blip>
          <a:stretch>
            <a:fillRect/>
          </a:stretch>
        </p:blipFill>
        <p:spPr>
          <a:xfrm>
            <a:off x="0" y="5460788"/>
            <a:ext cx="3324225" cy="14287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244" name="Shape 244"/>
        <p:cNvGrpSpPr/>
        <p:nvPr/>
      </p:nvGrpSpPr>
      <p:grpSpPr>
        <a:xfrm>
          <a:off x="0" y="0"/>
          <a:ext cx="0" cy="0"/>
          <a:chOff x="0" y="0"/>
          <a:chExt cx="0" cy="0"/>
        </a:xfrm>
      </p:grpSpPr>
      <p:sp>
        <p:nvSpPr>
          <p:cNvPr id="245" name="Google Shape;245;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WOWs!</a:t>
            </a:r>
            <a:endParaRPr b="1" sz="5400">
              <a:solidFill>
                <a:srgbClr val="0033CC"/>
              </a:solidFill>
            </a:endParaRPr>
          </a:p>
        </p:txBody>
      </p:sp>
      <p:sp>
        <p:nvSpPr>
          <p:cNvPr id="246" name="Google Shape;246;p14"/>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7" name="Google Shape;247;p14"/>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id="248" name="Google Shape;248;p14"/>
          <p:cNvPicPr preferRelativeResize="0"/>
          <p:nvPr/>
        </p:nvPicPr>
        <p:blipFill rotWithShape="1">
          <a:blip r:embed="rId3">
            <a:alphaModFix/>
          </a:blip>
          <a:srcRect b="0" l="0" r="0" t="0"/>
          <a:stretch/>
        </p:blipFill>
        <p:spPr>
          <a:xfrm rot="828230">
            <a:off x="4728311" y="916057"/>
            <a:ext cx="5029825" cy="3401673"/>
          </a:xfrm>
          <a:prstGeom prst="rect">
            <a:avLst/>
          </a:prstGeom>
          <a:noFill/>
          <a:ln>
            <a:noFill/>
          </a:ln>
        </p:spPr>
      </p:pic>
      <p:pic>
        <p:nvPicPr>
          <p:cNvPr id="249" name="Google Shape;249;p14"/>
          <p:cNvPicPr preferRelativeResize="0"/>
          <p:nvPr/>
        </p:nvPicPr>
        <p:blipFill>
          <a:blip r:embed="rId4">
            <a:alphaModFix/>
          </a:blip>
          <a:stretch>
            <a:fillRect/>
          </a:stretch>
        </p:blipFill>
        <p:spPr>
          <a:xfrm>
            <a:off x="0" y="5460788"/>
            <a:ext cx="3324225" cy="14287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254" name="Shape 254"/>
        <p:cNvGrpSpPr/>
        <p:nvPr/>
      </p:nvGrpSpPr>
      <p:grpSpPr>
        <a:xfrm>
          <a:off x="0" y="0"/>
          <a:ext cx="0" cy="0"/>
          <a:chOff x="0" y="0"/>
          <a:chExt cx="0" cy="0"/>
        </a:xfrm>
      </p:grpSpPr>
      <p:sp>
        <p:nvSpPr>
          <p:cNvPr id="255" name="Google Shape;255;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0033CC"/>
              </a:buClr>
              <a:buSzPct val="111111"/>
              <a:buFont typeface="Calibri"/>
              <a:buNone/>
            </a:pPr>
            <a:r>
              <a:rPr b="1" lang="en-GB" sz="5400">
                <a:solidFill>
                  <a:srgbClr val="0033CC"/>
                </a:solidFill>
              </a:rPr>
              <a:t>What if my child needs extra support?</a:t>
            </a:r>
            <a:endParaRPr b="1" sz="5400">
              <a:solidFill>
                <a:srgbClr val="0033CC"/>
              </a:solidFill>
            </a:endParaRPr>
          </a:p>
        </p:txBody>
      </p:sp>
      <p:sp>
        <p:nvSpPr>
          <p:cNvPr id="256" name="Google Shape;256;p1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Every child is unique!</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All children need adult support and some will need extra opportunities for this in small groups or 1:1</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If you are concerned about your child’s learning or development talk to us</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We will talk to you if we have concerns and can seek additional help within and outside of school if needed</a:t>
            </a:r>
            <a:endParaRPr>
              <a:solidFill>
                <a:srgbClr val="0033CC"/>
              </a:solidFill>
            </a:endParaRPr>
          </a:p>
        </p:txBody>
      </p:sp>
      <p:sp>
        <p:nvSpPr>
          <p:cNvPr id="257" name="Google Shape;257;p15"/>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8" name="Google Shape;258;p15"/>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id="259" name="Google Shape;259;p15"/>
          <p:cNvPicPr preferRelativeResize="0"/>
          <p:nvPr/>
        </p:nvPicPr>
        <p:blipFill>
          <a:blip r:embed="rId3">
            <a:alphaModFix/>
          </a:blip>
          <a:stretch>
            <a:fillRect/>
          </a:stretch>
        </p:blipFill>
        <p:spPr>
          <a:xfrm>
            <a:off x="71800" y="5460788"/>
            <a:ext cx="3324225" cy="14287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264" name="Shape 264"/>
        <p:cNvGrpSpPr/>
        <p:nvPr/>
      </p:nvGrpSpPr>
      <p:grpSpPr>
        <a:xfrm>
          <a:off x="0" y="0"/>
          <a:ext cx="0" cy="0"/>
          <a:chOff x="0" y="0"/>
          <a:chExt cx="0" cy="0"/>
        </a:xfrm>
      </p:grpSpPr>
      <p:sp>
        <p:nvSpPr>
          <p:cNvPr id="265" name="Google Shape;265;p16"/>
          <p:cNvSpPr txBox="1"/>
          <p:nvPr>
            <p:ph type="title"/>
          </p:nvPr>
        </p:nvSpPr>
        <p:spPr>
          <a:xfrm>
            <a:off x="671209" y="365125"/>
            <a:ext cx="10682591"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How do we get to know your child?</a:t>
            </a:r>
            <a:endParaRPr b="1" sz="5400">
              <a:solidFill>
                <a:srgbClr val="0033CC"/>
              </a:solidFill>
            </a:endParaRPr>
          </a:p>
        </p:txBody>
      </p:sp>
      <p:sp>
        <p:nvSpPr>
          <p:cNvPr id="266" name="Google Shape;266;p16"/>
          <p:cNvSpPr txBox="1"/>
          <p:nvPr>
            <p:ph idx="1" type="body"/>
          </p:nvPr>
        </p:nvSpPr>
        <p:spPr>
          <a:xfrm>
            <a:off x="671209" y="1825625"/>
            <a:ext cx="10836611"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Activities to help us to get to know each other:</a:t>
            </a:r>
            <a:endParaRPr/>
          </a:p>
          <a:p>
            <a:pPr indent="-228600" lvl="1" marL="685800" rtl="0" algn="l">
              <a:lnSpc>
                <a:spcPct val="90000"/>
              </a:lnSpc>
              <a:spcBef>
                <a:spcPts val="500"/>
              </a:spcBef>
              <a:spcAft>
                <a:spcPts val="0"/>
              </a:spcAft>
              <a:buClr>
                <a:srgbClr val="0033CC"/>
              </a:buClr>
              <a:buSzPts val="2400"/>
              <a:buChar char="•"/>
            </a:pPr>
            <a:r>
              <a:rPr lang="en-GB">
                <a:solidFill>
                  <a:srgbClr val="0033CC"/>
                </a:solidFill>
              </a:rPr>
              <a:t>Letter from Mrs Darnell to each child</a:t>
            </a:r>
            <a:endParaRPr/>
          </a:p>
          <a:p>
            <a:pPr indent="-228600" lvl="1" marL="685800" rtl="0" algn="l">
              <a:lnSpc>
                <a:spcPct val="90000"/>
              </a:lnSpc>
              <a:spcBef>
                <a:spcPts val="500"/>
              </a:spcBef>
              <a:spcAft>
                <a:spcPts val="0"/>
              </a:spcAft>
              <a:buClr>
                <a:srgbClr val="0033CC"/>
              </a:buClr>
              <a:buSzPts val="2400"/>
              <a:buChar char="•"/>
            </a:pPr>
            <a:r>
              <a:rPr lang="en-GB">
                <a:solidFill>
                  <a:srgbClr val="0033CC"/>
                </a:solidFill>
              </a:rPr>
              <a:t>Summer Activities</a:t>
            </a:r>
            <a:endParaRPr/>
          </a:p>
          <a:p>
            <a:pPr indent="-228600" lvl="1" marL="685800" rtl="0" algn="l">
              <a:lnSpc>
                <a:spcPct val="90000"/>
              </a:lnSpc>
              <a:spcBef>
                <a:spcPts val="500"/>
              </a:spcBef>
              <a:spcAft>
                <a:spcPts val="0"/>
              </a:spcAft>
              <a:buClr>
                <a:srgbClr val="0033CC"/>
              </a:buClr>
              <a:buSzPts val="2400"/>
              <a:buChar char="•"/>
            </a:pPr>
            <a:r>
              <a:rPr lang="en-GB">
                <a:solidFill>
                  <a:srgbClr val="0033CC"/>
                </a:solidFill>
              </a:rPr>
              <a:t>Phased introduction to school. Part time = less children with more adult time</a:t>
            </a:r>
            <a:endParaRPr/>
          </a:p>
          <a:p>
            <a:pPr indent="-228600" lvl="1" marL="685800" rtl="0" algn="l">
              <a:lnSpc>
                <a:spcPct val="90000"/>
              </a:lnSpc>
              <a:spcBef>
                <a:spcPts val="500"/>
              </a:spcBef>
              <a:spcAft>
                <a:spcPts val="0"/>
              </a:spcAft>
              <a:buClr>
                <a:srgbClr val="0033CC"/>
              </a:buClr>
              <a:buSzPts val="2400"/>
              <a:buChar char="•"/>
            </a:pPr>
            <a:r>
              <a:rPr lang="en-GB">
                <a:solidFill>
                  <a:srgbClr val="0033CC"/>
                </a:solidFill>
              </a:rPr>
              <a:t>Visit to meet Mrs Darnell Monday morning 7th July 9.15-10.45am.</a:t>
            </a:r>
            <a:endParaRPr>
              <a:solidFill>
                <a:srgbClr val="0033CC"/>
              </a:solidFill>
            </a:endParaRPr>
          </a:p>
          <a:p>
            <a:pPr indent="0" lvl="1" marL="457200" rtl="0" algn="l">
              <a:lnSpc>
                <a:spcPct val="90000"/>
              </a:lnSpc>
              <a:spcBef>
                <a:spcPts val="500"/>
              </a:spcBef>
              <a:spcAft>
                <a:spcPts val="0"/>
              </a:spcAft>
              <a:buClr>
                <a:schemeClr val="dk1"/>
              </a:buClr>
              <a:buSzPts val="2400"/>
              <a:buNone/>
            </a:pPr>
            <a:r>
              <a:t/>
            </a:r>
            <a:endParaRPr>
              <a:solidFill>
                <a:srgbClr val="0033CC"/>
              </a:solidFill>
            </a:endParaRPr>
          </a:p>
        </p:txBody>
      </p:sp>
      <p:sp>
        <p:nvSpPr>
          <p:cNvPr id="267" name="Google Shape;267;p16"/>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8" name="Google Shape;268;p16"/>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id="269" name="Google Shape;269;p16"/>
          <p:cNvPicPr preferRelativeResize="0"/>
          <p:nvPr/>
        </p:nvPicPr>
        <p:blipFill>
          <a:blip r:embed="rId3">
            <a:alphaModFix/>
          </a:blip>
          <a:stretch>
            <a:fillRect/>
          </a:stretch>
        </p:blipFill>
        <p:spPr>
          <a:xfrm>
            <a:off x="0" y="5460788"/>
            <a:ext cx="3324225" cy="14287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274" name="Shape 274"/>
        <p:cNvGrpSpPr/>
        <p:nvPr/>
      </p:nvGrpSpPr>
      <p:grpSpPr>
        <a:xfrm>
          <a:off x="0" y="0"/>
          <a:ext cx="0" cy="0"/>
          <a:chOff x="0" y="0"/>
          <a:chExt cx="0" cy="0"/>
        </a:xfrm>
      </p:grpSpPr>
      <p:sp>
        <p:nvSpPr>
          <p:cNvPr id="275" name="Google Shape;275;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Marvellous Me</a:t>
            </a:r>
            <a:endParaRPr b="1" sz="5400">
              <a:solidFill>
                <a:srgbClr val="0033CC"/>
              </a:solidFill>
            </a:endParaRPr>
          </a:p>
        </p:txBody>
      </p:sp>
      <p:sp>
        <p:nvSpPr>
          <p:cNvPr id="276" name="Google Shape;276;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School to home communication app</a:t>
            </a:r>
            <a:endParaRPr/>
          </a:p>
          <a:p>
            <a:pPr indent="-228600" lvl="1" marL="685800" rtl="0" algn="l">
              <a:lnSpc>
                <a:spcPct val="90000"/>
              </a:lnSpc>
              <a:spcBef>
                <a:spcPts val="500"/>
              </a:spcBef>
              <a:spcAft>
                <a:spcPts val="0"/>
              </a:spcAft>
              <a:buClr>
                <a:srgbClr val="0033CC"/>
              </a:buClr>
              <a:buSzPts val="2400"/>
              <a:buChar char="•"/>
            </a:pPr>
            <a:r>
              <a:rPr lang="en-GB">
                <a:solidFill>
                  <a:srgbClr val="0033CC"/>
                </a:solidFill>
              </a:rPr>
              <a:t>Individual messages from teacher to parent</a:t>
            </a:r>
            <a:endParaRPr/>
          </a:p>
          <a:p>
            <a:pPr indent="-228600" lvl="1" marL="685800" rtl="0" algn="l">
              <a:lnSpc>
                <a:spcPct val="90000"/>
              </a:lnSpc>
              <a:spcBef>
                <a:spcPts val="500"/>
              </a:spcBef>
              <a:spcAft>
                <a:spcPts val="0"/>
              </a:spcAft>
              <a:buClr>
                <a:srgbClr val="0033CC"/>
              </a:buClr>
              <a:buSzPts val="2400"/>
              <a:buChar char="•"/>
            </a:pPr>
            <a:r>
              <a:rPr lang="en-GB">
                <a:solidFill>
                  <a:srgbClr val="0033CC"/>
                </a:solidFill>
              </a:rPr>
              <a:t>Awards/rewards celebrating success</a:t>
            </a:r>
            <a:endParaRPr/>
          </a:p>
          <a:p>
            <a:pPr indent="-228600" lvl="1" marL="685800" rtl="0" algn="l">
              <a:lnSpc>
                <a:spcPct val="90000"/>
              </a:lnSpc>
              <a:spcBef>
                <a:spcPts val="500"/>
              </a:spcBef>
              <a:spcAft>
                <a:spcPts val="0"/>
              </a:spcAft>
              <a:buClr>
                <a:srgbClr val="0033CC"/>
              </a:buClr>
              <a:buSzPts val="2400"/>
              <a:buChar char="•"/>
            </a:pPr>
            <a:r>
              <a:rPr lang="en-GB">
                <a:solidFill>
                  <a:srgbClr val="0033CC"/>
                </a:solidFill>
              </a:rPr>
              <a:t>Teacher can share photos and activities</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Please sign up for Marvellous Me! – consider and respond to photo permissions.</a:t>
            </a:r>
            <a:endParaRPr>
              <a:solidFill>
                <a:srgbClr val="0033CC"/>
              </a:solidFill>
            </a:endParaRPr>
          </a:p>
        </p:txBody>
      </p:sp>
      <p:sp>
        <p:nvSpPr>
          <p:cNvPr id="277" name="Google Shape;277;p17"/>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8" name="Google Shape;278;p17"/>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descr="Improved Parent Engagement for Primary Schools." id="279" name="Google Shape;279;p17"/>
          <p:cNvPicPr preferRelativeResize="0"/>
          <p:nvPr/>
        </p:nvPicPr>
        <p:blipFill rotWithShape="1">
          <a:blip r:embed="rId3">
            <a:alphaModFix/>
          </a:blip>
          <a:srcRect b="0" l="0" r="0" t="0"/>
          <a:stretch/>
        </p:blipFill>
        <p:spPr>
          <a:xfrm>
            <a:off x="7840493" y="-53794"/>
            <a:ext cx="3335932" cy="3335932"/>
          </a:xfrm>
          <a:prstGeom prst="rect">
            <a:avLst/>
          </a:prstGeom>
          <a:noFill/>
          <a:ln>
            <a:noFill/>
          </a:ln>
        </p:spPr>
      </p:pic>
      <p:pic>
        <p:nvPicPr>
          <p:cNvPr id="280" name="Google Shape;280;p17"/>
          <p:cNvPicPr preferRelativeResize="0"/>
          <p:nvPr/>
        </p:nvPicPr>
        <p:blipFill>
          <a:blip r:embed="rId4">
            <a:alphaModFix/>
          </a:blip>
          <a:stretch>
            <a:fillRect/>
          </a:stretch>
        </p:blipFill>
        <p:spPr>
          <a:xfrm>
            <a:off x="0" y="5460788"/>
            <a:ext cx="3324225" cy="14287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285" name="Shape 285"/>
        <p:cNvGrpSpPr/>
        <p:nvPr/>
      </p:nvGrpSpPr>
      <p:grpSpPr>
        <a:xfrm>
          <a:off x="0" y="0"/>
          <a:ext cx="0" cy="0"/>
          <a:chOff x="0" y="0"/>
          <a:chExt cx="0" cy="0"/>
        </a:xfrm>
      </p:grpSpPr>
      <p:sp>
        <p:nvSpPr>
          <p:cNvPr id="286" name="Google Shape;286;p18"/>
          <p:cNvSpPr txBox="1"/>
          <p:nvPr>
            <p:ph type="title"/>
          </p:nvPr>
        </p:nvSpPr>
        <p:spPr>
          <a:xfrm>
            <a:off x="838200" y="365125"/>
            <a:ext cx="10515600" cy="73846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0033CC"/>
              </a:buClr>
              <a:buSzPct val="100000"/>
              <a:buFont typeface="Calibri"/>
              <a:buNone/>
            </a:pPr>
            <a:r>
              <a:rPr b="1" lang="en-GB" sz="5400">
                <a:solidFill>
                  <a:srgbClr val="0033CC"/>
                </a:solidFill>
              </a:rPr>
              <a:t>Timings and Routines</a:t>
            </a:r>
            <a:endParaRPr b="1" sz="5400">
              <a:solidFill>
                <a:srgbClr val="0033CC"/>
              </a:solidFill>
            </a:endParaRPr>
          </a:p>
        </p:txBody>
      </p:sp>
      <p:sp>
        <p:nvSpPr>
          <p:cNvPr id="287" name="Google Shape;287;p18"/>
          <p:cNvSpPr txBox="1"/>
          <p:nvPr>
            <p:ph idx="1" type="body"/>
          </p:nvPr>
        </p:nvSpPr>
        <p:spPr>
          <a:xfrm>
            <a:off x="838200" y="1414896"/>
            <a:ext cx="11122572" cy="476206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8</a:t>
            </a:r>
            <a:r>
              <a:rPr lang="en-GB">
                <a:solidFill>
                  <a:srgbClr val="0033CC"/>
                </a:solidFill>
              </a:rPr>
              <a:t>:55am doors open (before this line up at the classroom door ready). Say goodbye outside – your child will come in, put their coat, book bag and lunch etc. away and self register using their name/photo card.</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During the morning all children will be offered a snack and milk/water.</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Lunch: 11:45 – children will eat a school meal or packed lunch in the hall. Staff will help them – it’s useful if you practice using cutlery at home. They will play afterwards in the Early Years playground.</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3:30pm School ends – children to be collected from the classroom door. </a:t>
            </a:r>
            <a:endParaRPr/>
          </a:p>
          <a:p>
            <a:pPr indent="-50800" lvl="0" marL="228600" rtl="0" algn="l">
              <a:lnSpc>
                <a:spcPct val="90000"/>
              </a:lnSpc>
              <a:spcBef>
                <a:spcPts val="1000"/>
              </a:spcBef>
              <a:spcAft>
                <a:spcPts val="0"/>
              </a:spcAft>
              <a:buClr>
                <a:schemeClr val="dk1"/>
              </a:buClr>
              <a:buSzPts val="2800"/>
              <a:buNone/>
            </a:pPr>
            <a:r>
              <a:t/>
            </a:r>
            <a:endParaRPr>
              <a:solidFill>
                <a:srgbClr val="0033CC"/>
              </a:solidFill>
            </a:endParaRPr>
          </a:p>
        </p:txBody>
      </p:sp>
      <p:sp>
        <p:nvSpPr>
          <p:cNvPr id="288" name="Google Shape;288;p18"/>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89" name="Google Shape;289;p18"/>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id="290" name="Google Shape;290;p18"/>
          <p:cNvPicPr preferRelativeResize="0"/>
          <p:nvPr/>
        </p:nvPicPr>
        <p:blipFill>
          <a:blip r:embed="rId3">
            <a:alphaModFix/>
          </a:blip>
          <a:stretch>
            <a:fillRect/>
          </a:stretch>
        </p:blipFill>
        <p:spPr>
          <a:xfrm>
            <a:off x="0" y="5460788"/>
            <a:ext cx="3324225" cy="14287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295" name="Shape 295"/>
        <p:cNvGrpSpPr/>
        <p:nvPr/>
      </p:nvGrpSpPr>
      <p:grpSpPr>
        <a:xfrm>
          <a:off x="0" y="0"/>
          <a:ext cx="0" cy="0"/>
          <a:chOff x="0" y="0"/>
          <a:chExt cx="0" cy="0"/>
        </a:xfrm>
      </p:grpSpPr>
      <p:sp>
        <p:nvSpPr>
          <p:cNvPr id="296" name="Google Shape;296;p19"/>
          <p:cNvSpPr txBox="1"/>
          <p:nvPr>
            <p:ph type="title"/>
          </p:nvPr>
        </p:nvSpPr>
        <p:spPr>
          <a:xfrm>
            <a:off x="680936" y="365125"/>
            <a:ext cx="10672864"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Wrap around care</a:t>
            </a:r>
            <a:endParaRPr b="1" sz="5400">
              <a:solidFill>
                <a:srgbClr val="0033CC"/>
              </a:solidFill>
            </a:endParaRPr>
          </a:p>
        </p:txBody>
      </p:sp>
      <p:sp>
        <p:nvSpPr>
          <p:cNvPr id="297" name="Google Shape;297;p19"/>
          <p:cNvSpPr txBox="1"/>
          <p:nvPr>
            <p:ph idx="1" type="body"/>
          </p:nvPr>
        </p:nvSpPr>
        <p:spPr>
          <a:xfrm>
            <a:off x="680936" y="1585609"/>
            <a:ext cx="11079804" cy="4591354"/>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rgbClr val="0033CC"/>
              </a:buClr>
              <a:buSzPts val="2800"/>
              <a:buChar char="•"/>
            </a:pPr>
            <a:r>
              <a:rPr lang="en-GB">
                <a:solidFill>
                  <a:srgbClr val="0033CC"/>
                </a:solidFill>
              </a:rPr>
              <a:t>Kids Club operates from the school in a room near to our classroom. This means that you can drop your child off at Breakfast Club and they will be taken straight to lessons from there. </a:t>
            </a:r>
            <a:endParaRPr/>
          </a:p>
          <a:p>
            <a:pPr indent="-228600" lvl="0" marL="228600" rtl="0" algn="just">
              <a:lnSpc>
                <a:spcPct val="90000"/>
              </a:lnSpc>
              <a:spcBef>
                <a:spcPts val="1000"/>
              </a:spcBef>
              <a:spcAft>
                <a:spcPts val="0"/>
              </a:spcAft>
              <a:buClr>
                <a:srgbClr val="0033CC"/>
              </a:buClr>
              <a:buSzPts val="2800"/>
              <a:buChar char="•"/>
            </a:pPr>
            <a:r>
              <a:rPr lang="en-GB">
                <a:solidFill>
                  <a:srgbClr val="0033CC"/>
                </a:solidFill>
              </a:rPr>
              <a:t>Breakfast Club: Monday - Friday Term Time, 7.30 – 8.55am</a:t>
            </a:r>
            <a:endParaRPr/>
          </a:p>
          <a:p>
            <a:pPr indent="-228600" lvl="0" marL="228600" rtl="0" algn="just">
              <a:lnSpc>
                <a:spcPct val="90000"/>
              </a:lnSpc>
              <a:spcBef>
                <a:spcPts val="1000"/>
              </a:spcBef>
              <a:spcAft>
                <a:spcPts val="0"/>
              </a:spcAft>
              <a:buClr>
                <a:srgbClr val="0033CC"/>
              </a:buClr>
              <a:buSzPts val="2800"/>
              <a:buChar char="•"/>
            </a:pPr>
            <a:r>
              <a:rPr lang="en-GB">
                <a:solidFill>
                  <a:srgbClr val="0033CC"/>
                </a:solidFill>
              </a:rPr>
              <a:t>After School Kid's Club: Monday - Thursday Term Time, 3.30 – 4.30 / 6.00pm </a:t>
            </a:r>
            <a:endParaRPr/>
          </a:p>
          <a:p>
            <a:pPr indent="-228600" lvl="0" marL="228600" rtl="0" algn="just">
              <a:lnSpc>
                <a:spcPct val="90000"/>
              </a:lnSpc>
              <a:spcBef>
                <a:spcPts val="1000"/>
              </a:spcBef>
              <a:spcAft>
                <a:spcPts val="0"/>
              </a:spcAft>
              <a:buClr>
                <a:srgbClr val="0033CC"/>
              </a:buClr>
              <a:buSzPts val="2800"/>
              <a:buChar char="•"/>
            </a:pPr>
            <a:r>
              <a:rPr lang="en-GB">
                <a:solidFill>
                  <a:srgbClr val="0033CC"/>
                </a:solidFill>
              </a:rPr>
              <a:t>Further information on kids club and holiday club can be found on our school website under ‘The Community’ tab.</a:t>
            </a:r>
            <a:endParaRPr>
              <a:solidFill>
                <a:srgbClr val="0033CC"/>
              </a:solidFill>
            </a:endParaRPr>
          </a:p>
        </p:txBody>
      </p:sp>
      <p:sp>
        <p:nvSpPr>
          <p:cNvPr id="298" name="Google Shape;298;p19"/>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99" name="Google Shape;299;p19"/>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descr="https://www.mapletreelowerschool.com/_site/data/files/images/content/5DD72099227799ABB3B1FEA4D1D92773.jpg" id="300" name="Google Shape;300;p19"/>
          <p:cNvPicPr preferRelativeResize="0"/>
          <p:nvPr/>
        </p:nvPicPr>
        <p:blipFill rotWithShape="1">
          <a:blip r:embed="rId3">
            <a:alphaModFix/>
          </a:blip>
          <a:srcRect b="0" l="0" r="0" t="0"/>
          <a:stretch/>
        </p:blipFill>
        <p:spPr>
          <a:xfrm>
            <a:off x="9951723" y="2480301"/>
            <a:ext cx="1809017" cy="861741"/>
          </a:xfrm>
          <a:prstGeom prst="rect">
            <a:avLst/>
          </a:prstGeom>
          <a:noFill/>
          <a:ln>
            <a:noFill/>
          </a:ln>
        </p:spPr>
      </p:pic>
      <p:pic>
        <p:nvPicPr>
          <p:cNvPr id="301" name="Google Shape;301;p19"/>
          <p:cNvPicPr preferRelativeResize="0"/>
          <p:nvPr/>
        </p:nvPicPr>
        <p:blipFill>
          <a:blip r:embed="rId4">
            <a:alphaModFix/>
          </a:blip>
          <a:stretch>
            <a:fillRect/>
          </a:stretch>
        </p:blipFill>
        <p:spPr>
          <a:xfrm>
            <a:off x="0" y="5460788"/>
            <a:ext cx="3324225" cy="14287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306" name="Shape 306"/>
        <p:cNvGrpSpPr/>
        <p:nvPr/>
      </p:nvGrpSpPr>
      <p:grpSpPr>
        <a:xfrm>
          <a:off x="0" y="0"/>
          <a:ext cx="0" cy="0"/>
          <a:chOff x="0" y="0"/>
          <a:chExt cx="0" cy="0"/>
        </a:xfrm>
      </p:grpSpPr>
      <p:sp>
        <p:nvSpPr>
          <p:cNvPr id="307" name="Google Shape;307;p21"/>
          <p:cNvSpPr txBox="1"/>
          <p:nvPr>
            <p:ph type="title"/>
          </p:nvPr>
        </p:nvSpPr>
        <p:spPr>
          <a:xfrm>
            <a:off x="838200" y="365126"/>
            <a:ext cx="10515600" cy="8559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Information Pack</a:t>
            </a:r>
            <a:endParaRPr b="1" sz="5400">
              <a:solidFill>
                <a:srgbClr val="0033CC"/>
              </a:solidFill>
            </a:endParaRPr>
          </a:p>
        </p:txBody>
      </p:sp>
      <p:sp>
        <p:nvSpPr>
          <p:cNvPr id="308" name="Google Shape;308;p21"/>
          <p:cNvSpPr txBox="1"/>
          <p:nvPr>
            <p:ph idx="1" type="body"/>
          </p:nvPr>
        </p:nvSpPr>
        <p:spPr>
          <a:xfrm>
            <a:off x="838200" y="1342417"/>
            <a:ext cx="10515600" cy="483454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School Grid Information (School Meals)</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‘Marvellous Me’ login details and information</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Free School Meals (Pupil Premium) leaflet</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A letter for your child </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Information Leaflet</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September group, dates and timings for your child</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CBC term dates</a:t>
            </a:r>
            <a:endParaRPr>
              <a:solidFill>
                <a:srgbClr val="0033CC"/>
              </a:solidFill>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Summer Activities information</a:t>
            </a:r>
            <a:endParaRPr>
              <a:solidFill>
                <a:srgbClr val="0033CC"/>
              </a:solidFill>
            </a:endParaRPr>
          </a:p>
        </p:txBody>
      </p:sp>
      <p:sp>
        <p:nvSpPr>
          <p:cNvPr id="309" name="Google Shape;309;p21"/>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0" name="Google Shape;310;p21"/>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descr="Improved Parent Engagement for Primary Schools." id="311" name="Google Shape;311;p21"/>
          <p:cNvPicPr preferRelativeResize="0"/>
          <p:nvPr/>
        </p:nvPicPr>
        <p:blipFill rotWithShape="1">
          <a:blip r:embed="rId3">
            <a:alphaModFix/>
          </a:blip>
          <a:srcRect b="0" l="0" r="0" t="0"/>
          <a:stretch/>
        </p:blipFill>
        <p:spPr>
          <a:xfrm>
            <a:off x="8941139" y="1690688"/>
            <a:ext cx="1867086" cy="1867086"/>
          </a:xfrm>
          <a:prstGeom prst="rect">
            <a:avLst/>
          </a:prstGeom>
          <a:noFill/>
          <a:ln>
            <a:noFill/>
          </a:ln>
        </p:spPr>
      </p:pic>
      <p:pic>
        <p:nvPicPr>
          <p:cNvPr id="312" name="Google Shape;312;p21"/>
          <p:cNvPicPr preferRelativeResize="0"/>
          <p:nvPr/>
        </p:nvPicPr>
        <p:blipFill>
          <a:blip r:embed="rId4">
            <a:alphaModFix/>
          </a:blip>
          <a:stretch>
            <a:fillRect/>
          </a:stretch>
        </p:blipFill>
        <p:spPr>
          <a:xfrm>
            <a:off x="71800" y="5460788"/>
            <a:ext cx="3324225" cy="14287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317" name="Shape 317"/>
        <p:cNvGrpSpPr/>
        <p:nvPr/>
      </p:nvGrpSpPr>
      <p:grpSpPr>
        <a:xfrm>
          <a:off x="0" y="0"/>
          <a:ext cx="0" cy="0"/>
          <a:chOff x="0" y="0"/>
          <a:chExt cx="0" cy="0"/>
        </a:xfrm>
      </p:grpSpPr>
      <p:sp>
        <p:nvSpPr>
          <p:cNvPr id="318" name="Google Shape;318;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Summer Activities</a:t>
            </a:r>
            <a:endParaRPr b="1" sz="5400">
              <a:solidFill>
                <a:srgbClr val="0033CC"/>
              </a:solidFill>
            </a:endParaRPr>
          </a:p>
        </p:txBody>
      </p:sp>
      <p:sp>
        <p:nvSpPr>
          <p:cNvPr id="319" name="Google Shape;319;p22"/>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20" name="Google Shape;320;p22"/>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descr="Learning &amp; Development: Communication - Manor Park talks | Nursery ..." id="321" name="Google Shape;321;p22"/>
          <p:cNvPicPr preferRelativeResize="0"/>
          <p:nvPr/>
        </p:nvPicPr>
        <p:blipFill rotWithShape="1">
          <a:blip r:embed="rId3">
            <a:alphaModFix/>
          </a:blip>
          <a:srcRect b="0" l="0" r="0" t="0"/>
          <a:stretch/>
        </p:blipFill>
        <p:spPr>
          <a:xfrm rot="924866">
            <a:off x="6551189" y="769115"/>
            <a:ext cx="5068111" cy="3433236"/>
          </a:xfrm>
          <a:prstGeom prst="rect">
            <a:avLst/>
          </a:prstGeom>
          <a:noFill/>
          <a:ln>
            <a:noFill/>
          </a:ln>
        </p:spPr>
      </p:pic>
      <p:pic>
        <p:nvPicPr>
          <p:cNvPr id="322" name="Google Shape;322;p22"/>
          <p:cNvPicPr preferRelativeResize="0"/>
          <p:nvPr/>
        </p:nvPicPr>
        <p:blipFill rotWithShape="1">
          <a:blip r:embed="rId4">
            <a:alphaModFix/>
          </a:blip>
          <a:srcRect b="0" l="0" r="0" t="0"/>
          <a:stretch/>
        </p:blipFill>
        <p:spPr>
          <a:xfrm rot="-1020472">
            <a:off x="1088572" y="1841256"/>
            <a:ext cx="4125035" cy="2954110"/>
          </a:xfrm>
          <a:prstGeom prst="rect">
            <a:avLst/>
          </a:prstGeom>
          <a:noFill/>
          <a:ln>
            <a:noFill/>
          </a:ln>
        </p:spPr>
      </p:pic>
      <p:pic>
        <p:nvPicPr>
          <p:cNvPr id="323" name="Google Shape;323;p22"/>
          <p:cNvPicPr preferRelativeResize="0"/>
          <p:nvPr/>
        </p:nvPicPr>
        <p:blipFill>
          <a:blip r:embed="rId5">
            <a:alphaModFix/>
          </a:blip>
          <a:stretch>
            <a:fillRect/>
          </a:stretch>
        </p:blipFill>
        <p:spPr>
          <a:xfrm>
            <a:off x="0" y="5460788"/>
            <a:ext cx="3324225" cy="14287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328" name="Shape 328"/>
        <p:cNvGrpSpPr/>
        <p:nvPr/>
      </p:nvGrpSpPr>
      <p:grpSpPr>
        <a:xfrm>
          <a:off x="0" y="0"/>
          <a:ext cx="0" cy="0"/>
          <a:chOff x="0" y="0"/>
          <a:chExt cx="0" cy="0"/>
        </a:xfrm>
      </p:grpSpPr>
      <p:sp>
        <p:nvSpPr>
          <p:cNvPr id="329" name="Google Shape;329;p23"/>
          <p:cNvSpPr txBox="1"/>
          <p:nvPr>
            <p:ph type="title"/>
          </p:nvPr>
        </p:nvSpPr>
        <p:spPr>
          <a:xfrm>
            <a:off x="463061" y="-57700"/>
            <a:ext cx="11012100" cy="13257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rgbClr val="0033CC"/>
              </a:buClr>
              <a:buSzPct val="100000"/>
              <a:buFont typeface="Calibri"/>
              <a:buNone/>
            </a:pPr>
            <a:r>
              <a:rPr b="1" lang="en-GB" sz="5400">
                <a:solidFill>
                  <a:srgbClr val="0033CC"/>
                </a:solidFill>
              </a:rPr>
              <a:t>September Starting School Dates &amp; Times</a:t>
            </a:r>
            <a:endParaRPr b="1" sz="5400">
              <a:solidFill>
                <a:srgbClr val="0033CC"/>
              </a:solidFill>
            </a:endParaRPr>
          </a:p>
        </p:txBody>
      </p:sp>
      <p:sp>
        <p:nvSpPr>
          <p:cNvPr id="330" name="Google Shape;330;p23"/>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31" name="Google Shape;331;p23"/>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graphicFrame>
        <p:nvGraphicFramePr>
          <p:cNvPr id="332" name="Google Shape;332;p23"/>
          <p:cNvGraphicFramePr/>
          <p:nvPr/>
        </p:nvGraphicFramePr>
        <p:xfrm>
          <a:off x="463055" y="951957"/>
          <a:ext cx="3000000" cy="3000000"/>
        </p:xfrm>
        <a:graphic>
          <a:graphicData uri="http://schemas.openxmlformats.org/drawingml/2006/table">
            <a:tbl>
              <a:tblPr bandRow="1" firstCol="1" firstRow="1">
                <a:noFill/>
                <a:tableStyleId>{AF9032CB-6AD5-408C-8091-E634C70B0816}</a:tableStyleId>
              </a:tblPr>
              <a:tblGrid>
                <a:gridCol w="3971075"/>
                <a:gridCol w="2198300"/>
                <a:gridCol w="5307325"/>
              </a:tblGrid>
              <a:tr h="386375">
                <a:tc>
                  <a:txBody>
                    <a:bodyPr/>
                    <a:lstStyle/>
                    <a:p>
                      <a:pPr indent="0" lvl="0" marL="0" marR="0" rtl="0" algn="l">
                        <a:lnSpc>
                          <a:spcPct val="100000"/>
                        </a:lnSpc>
                        <a:spcBef>
                          <a:spcPts val="0"/>
                        </a:spcBef>
                        <a:spcAft>
                          <a:spcPts val="0"/>
                        </a:spcAft>
                        <a:buClr>
                          <a:srgbClr val="000000"/>
                        </a:buClr>
                        <a:buSzPts val="2400"/>
                        <a:buFont typeface="Arial"/>
                        <a:buNone/>
                      </a:pPr>
                      <a:r>
                        <a:rPr b="1" lang="en-GB" sz="2400" u="none" cap="none" strike="noStrike">
                          <a:solidFill>
                            <a:srgbClr val="0033CC"/>
                          </a:solidFill>
                          <a:latin typeface="Calibri"/>
                          <a:ea typeface="Calibri"/>
                          <a:cs typeface="Calibri"/>
                          <a:sym typeface="Calibri"/>
                        </a:rPr>
                        <a:t>Mon </a:t>
                      </a:r>
                      <a:r>
                        <a:rPr b="1" lang="en-GB" sz="2400">
                          <a:solidFill>
                            <a:srgbClr val="0033CC"/>
                          </a:solidFill>
                        </a:rPr>
                        <a:t>1st/Tues 2nd</a:t>
                      </a:r>
                      <a:r>
                        <a:rPr b="1" lang="en-GB" sz="2400" u="none" cap="none" strike="noStrike">
                          <a:solidFill>
                            <a:srgbClr val="0033CC"/>
                          </a:solidFill>
                          <a:latin typeface="Calibri"/>
                          <a:ea typeface="Calibri"/>
                          <a:cs typeface="Calibri"/>
                          <a:sym typeface="Calibri"/>
                        </a:rPr>
                        <a:t> S</a:t>
                      </a:r>
                      <a:r>
                        <a:rPr b="1" lang="en-GB" sz="2400">
                          <a:solidFill>
                            <a:srgbClr val="0033CC"/>
                          </a:solidFill>
                        </a:rPr>
                        <a:t>eptmeber</a:t>
                      </a:r>
                      <a:endParaRPr b="1" sz="2400" u="none" cap="none" strike="noStrike">
                        <a:solidFill>
                          <a:srgbClr val="0033CC"/>
                        </a:solidFill>
                        <a:latin typeface="Calibri"/>
                        <a:ea typeface="Calibri"/>
                        <a:cs typeface="Calibri"/>
                        <a:sym typeface="Calibri"/>
                      </a:endParaRPr>
                    </a:p>
                  </a:txBody>
                  <a:tcPr marT="0" marB="0" marR="68575" marL="68575">
                    <a:lnR cap="flat" cmpd="sng" w="19050">
                      <a:solidFill>
                        <a:srgbClr val="FEE599"/>
                      </a:solidFill>
                      <a:prstDash val="solid"/>
                      <a:round/>
                      <a:headEnd len="sm" w="sm" type="none"/>
                      <a:tailEnd len="sm" w="sm" type="none"/>
                    </a:lnR>
                    <a:lnB cap="flat" cmpd="sng" w="19050">
                      <a:solidFill>
                        <a:srgbClr val="FEE599"/>
                      </a:solidFill>
                      <a:prstDash val="solid"/>
                      <a:round/>
                      <a:headEnd len="sm" w="sm" type="none"/>
                      <a:tailEnd len="sm" w="sm" type="none"/>
                    </a:lnB>
                    <a:solidFill>
                      <a:srgbClr val="F2F2F2"/>
                    </a:solidFill>
                  </a:tcPr>
                </a:tc>
                <a:tc>
                  <a:txBody>
                    <a:bodyPr/>
                    <a:lstStyle/>
                    <a:p>
                      <a:pPr indent="0" lvl="0" marL="0" marR="0" rtl="0" algn="l">
                        <a:lnSpc>
                          <a:spcPct val="100000"/>
                        </a:lnSpc>
                        <a:spcBef>
                          <a:spcPts val="0"/>
                        </a:spcBef>
                        <a:spcAft>
                          <a:spcPts val="0"/>
                        </a:spcAft>
                        <a:buClr>
                          <a:srgbClr val="000000"/>
                        </a:buClr>
                        <a:buSzPts val="2400"/>
                        <a:buFont typeface="Arial"/>
                        <a:buNone/>
                      </a:pPr>
                      <a:r>
                        <a:rPr b="0" lang="en-GB" sz="2400" u="none" cap="none" strike="noStrike">
                          <a:solidFill>
                            <a:srgbClr val="0033CC"/>
                          </a:solidFill>
                          <a:latin typeface="Calibri"/>
                          <a:ea typeface="Calibri"/>
                          <a:cs typeface="Calibri"/>
                          <a:sym typeface="Calibri"/>
                        </a:rPr>
                        <a:t>Training Days </a:t>
                      </a:r>
                      <a:endParaRPr b="0" sz="2400" u="none" cap="none" strike="noStrike">
                        <a:solidFill>
                          <a:srgbClr val="0033CC"/>
                        </a:solidFill>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R cap="flat" cmpd="sng" w="19050">
                      <a:solidFill>
                        <a:srgbClr val="FEE599"/>
                      </a:solidFill>
                      <a:prstDash val="solid"/>
                      <a:round/>
                      <a:headEnd len="sm" w="sm" type="none"/>
                      <a:tailEnd len="sm" w="sm" type="none"/>
                    </a:lnR>
                    <a:lnB cap="flat" cmpd="sng" w="19050">
                      <a:solidFill>
                        <a:srgbClr val="FEE599"/>
                      </a:solidFill>
                      <a:prstDash val="solid"/>
                      <a:round/>
                      <a:headEnd len="sm" w="sm" type="none"/>
                      <a:tailEnd len="sm" w="sm" type="none"/>
                    </a:lnB>
                    <a:solidFill>
                      <a:srgbClr val="F2F2F2"/>
                    </a:solidFill>
                  </a:tcPr>
                </a:tc>
                <a:tc>
                  <a:txBody>
                    <a:bodyPr/>
                    <a:lstStyle/>
                    <a:p>
                      <a:pPr indent="0" lvl="0" marL="0" marR="0" rtl="0" algn="l">
                        <a:lnSpc>
                          <a:spcPct val="100000"/>
                        </a:lnSpc>
                        <a:spcBef>
                          <a:spcPts val="0"/>
                        </a:spcBef>
                        <a:spcAft>
                          <a:spcPts val="0"/>
                        </a:spcAft>
                        <a:buClr>
                          <a:srgbClr val="000000"/>
                        </a:buClr>
                        <a:buSzPts val="2400"/>
                        <a:buFont typeface="Arial"/>
                        <a:buNone/>
                      </a:pPr>
                      <a:r>
                        <a:t/>
                      </a:r>
                      <a:endParaRPr sz="1400" u="none" cap="none" strike="noStrike"/>
                    </a:p>
                  </a:txBody>
                  <a:tcPr marT="0" marB="0" marR="68575" marL="68575">
                    <a:lnL cap="flat" cmpd="sng" w="19050">
                      <a:solidFill>
                        <a:srgbClr val="FEE599"/>
                      </a:solidFill>
                      <a:prstDash val="solid"/>
                      <a:round/>
                      <a:headEnd len="sm" w="sm" type="none"/>
                      <a:tailEnd len="sm" w="sm" type="none"/>
                    </a:lnL>
                    <a:lnB cap="flat" cmpd="sng" w="19050">
                      <a:solidFill>
                        <a:srgbClr val="FEE599"/>
                      </a:solidFill>
                      <a:prstDash val="solid"/>
                      <a:round/>
                      <a:headEnd len="sm" w="sm" type="none"/>
                      <a:tailEnd len="sm" w="sm" type="none"/>
                    </a:lnB>
                    <a:solidFill>
                      <a:srgbClr val="F2F2F2"/>
                    </a:solidFill>
                  </a:tcPr>
                </a:tc>
              </a:tr>
              <a:tr h="595725">
                <a:tc>
                  <a:txBody>
                    <a:bodyPr/>
                    <a:lstStyle/>
                    <a:p>
                      <a:pPr indent="0" lvl="0" marL="0" rtl="0" algn="l">
                        <a:spcBef>
                          <a:spcPts val="0"/>
                        </a:spcBef>
                        <a:spcAft>
                          <a:spcPts val="0"/>
                        </a:spcAft>
                        <a:buClr>
                          <a:schemeClr val="dk1"/>
                        </a:buClr>
                        <a:buSzPts val="2400"/>
                        <a:buFont typeface="Arial"/>
                        <a:buNone/>
                      </a:pPr>
                      <a:r>
                        <a:rPr lang="en-GB" sz="2400">
                          <a:solidFill>
                            <a:srgbClr val="0033CC"/>
                          </a:solidFill>
                        </a:rPr>
                        <a:t>Wednesday 3rd</a:t>
                      </a:r>
                      <a:r>
                        <a:rPr lang="en-GB" sz="2400">
                          <a:solidFill>
                            <a:srgbClr val="0033CC"/>
                          </a:solidFill>
                        </a:rPr>
                        <a:t> September </a:t>
                      </a:r>
                      <a:endParaRPr sz="2400">
                        <a:solidFill>
                          <a:srgbClr val="0033CC"/>
                        </a:solidFill>
                      </a:endParaRPr>
                    </a:p>
                  </a:txBody>
                  <a:tcPr marT="0" marB="0" marR="68575" marL="68575">
                    <a:lnR cap="flat" cmpd="sng" w="19050">
                      <a:solidFill>
                        <a:srgbClr val="FEE599"/>
                      </a:solidFill>
                      <a:prstDash val="solid"/>
                      <a:round/>
                      <a:headEnd len="sm" w="sm" type="none"/>
                      <a:tailEnd len="sm" w="sm" type="none"/>
                    </a:lnR>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c>
                  <a:txBody>
                    <a:bodyPr/>
                    <a:lstStyle/>
                    <a:p>
                      <a:pPr indent="0" lvl="0" marL="0" rtl="0" algn="l">
                        <a:spcBef>
                          <a:spcPts val="0"/>
                        </a:spcBef>
                        <a:spcAft>
                          <a:spcPts val="0"/>
                        </a:spcAft>
                        <a:buClr>
                          <a:schemeClr val="dk1"/>
                        </a:buClr>
                        <a:buSzPts val="2400"/>
                        <a:buFont typeface="Arial"/>
                        <a:buNone/>
                      </a:pPr>
                      <a:r>
                        <a:rPr lang="en-GB" sz="2400">
                          <a:solidFill>
                            <a:srgbClr val="0033CC"/>
                          </a:solidFill>
                        </a:rPr>
                        <a:t>Fir Group A</a:t>
                      </a:r>
                      <a:endParaRPr sz="2400" u="none" cap="none" strike="noStrike">
                        <a:solidFill>
                          <a:srgbClr val="0033CC"/>
                        </a:solidFill>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R cap="flat" cmpd="sng" w="19050">
                      <a:solidFill>
                        <a:srgbClr val="FEE599"/>
                      </a:solidFill>
                      <a:prstDash val="solid"/>
                      <a:round/>
                      <a:headEnd len="sm" w="sm" type="none"/>
                      <a:tailEnd len="sm" w="sm" type="none"/>
                    </a:lnR>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BBD6EE"/>
                    </a:solidFill>
                  </a:tcPr>
                </a:tc>
                <a:tc>
                  <a:txBody>
                    <a:bodyPr/>
                    <a:lstStyle/>
                    <a:p>
                      <a:pPr indent="0" lvl="0" marL="0" rtl="0" algn="l">
                        <a:spcBef>
                          <a:spcPts val="0"/>
                        </a:spcBef>
                        <a:spcAft>
                          <a:spcPts val="0"/>
                        </a:spcAft>
                        <a:buClr>
                          <a:srgbClr val="0033CC"/>
                        </a:buClr>
                        <a:buSzPts val="2400"/>
                        <a:buFont typeface="Calibri"/>
                        <a:buNone/>
                      </a:pPr>
                      <a:r>
                        <a:rPr lang="en-GB" sz="2400">
                          <a:solidFill>
                            <a:srgbClr val="0033CC"/>
                          </a:solidFill>
                        </a:rPr>
                        <a:t>8.55</a:t>
                      </a:r>
                      <a:r>
                        <a:rPr lang="en-GB" sz="2400">
                          <a:solidFill>
                            <a:srgbClr val="0033CC"/>
                          </a:solidFill>
                        </a:rPr>
                        <a:t>am to </a:t>
                      </a:r>
                      <a:r>
                        <a:rPr lang="en-GB" sz="2400">
                          <a:solidFill>
                            <a:srgbClr val="0033CC"/>
                          </a:solidFill>
                          <a:highlight>
                            <a:srgbClr val="FFD966"/>
                          </a:highlight>
                        </a:rPr>
                        <a:t>11.45am </a:t>
                      </a:r>
                      <a:r>
                        <a:rPr lang="en-GB" sz="1800">
                          <a:solidFill>
                            <a:srgbClr val="0033CC"/>
                          </a:solidFill>
                          <a:highlight>
                            <a:srgbClr val="FFD966"/>
                          </a:highlight>
                        </a:rPr>
                        <a:t>collection from rear door</a:t>
                      </a:r>
                      <a:endParaRPr sz="1800" u="none" cap="none" strike="noStrike">
                        <a:solidFill>
                          <a:srgbClr val="0033CC"/>
                        </a:solidFill>
                        <a:highlight>
                          <a:srgbClr val="FFD966"/>
                        </a:highlight>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BBD6EE"/>
                    </a:solidFill>
                  </a:tcPr>
                </a:tc>
              </a:tr>
              <a:tr h="595725">
                <a:tc>
                  <a:txBody>
                    <a:bodyPr/>
                    <a:lstStyle/>
                    <a:p>
                      <a:pPr indent="0" lvl="0" marL="0" marR="0" rtl="0" algn="l">
                        <a:lnSpc>
                          <a:spcPct val="100000"/>
                        </a:lnSpc>
                        <a:spcBef>
                          <a:spcPts val="0"/>
                        </a:spcBef>
                        <a:spcAft>
                          <a:spcPts val="0"/>
                        </a:spcAft>
                        <a:buClr>
                          <a:srgbClr val="000000"/>
                        </a:buClr>
                        <a:buSzPts val="2400"/>
                        <a:buFont typeface="Arial"/>
                        <a:buNone/>
                      </a:pPr>
                      <a:r>
                        <a:t/>
                      </a:r>
                      <a:endParaRPr b="1" sz="2400" u="none" cap="none" strike="noStrike">
                        <a:solidFill>
                          <a:srgbClr val="0033CC"/>
                        </a:solidFill>
                        <a:latin typeface="Calibri"/>
                        <a:ea typeface="Calibri"/>
                        <a:cs typeface="Calibri"/>
                        <a:sym typeface="Calibri"/>
                      </a:endParaRPr>
                    </a:p>
                  </a:txBody>
                  <a:tcPr marT="0" marB="0" marR="68575" marL="68575">
                    <a:lnR cap="flat" cmpd="sng" w="19050">
                      <a:solidFill>
                        <a:srgbClr val="FEE599"/>
                      </a:solidFill>
                      <a:prstDash val="solid"/>
                      <a:round/>
                      <a:headEnd len="sm" w="sm" type="none"/>
                      <a:tailEnd len="sm" w="sm" type="none"/>
                    </a:lnR>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c>
                  <a:txBody>
                    <a:bodyPr/>
                    <a:lstStyle/>
                    <a:p>
                      <a:pPr indent="0" lvl="0" marL="0" rtl="0" algn="l">
                        <a:spcBef>
                          <a:spcPts val="0"/>
                        </a:spcBef>
                        <a:spcAft>
                          <a:spcPts val="0"/>
                        </a:spcAft>
                        <a:buClr>
                          <a:schemeClr val="dk1"/>
                        </a:buClr>
                        <a:buSzPts val="2400"/>
                        <a:buFont typeface="Arial"/>
                        <a:buNone/>
                      </a:pPr>
                      <a:r>
                        <a:rPr lang="en-GB" sz="2400">
                          <a:solidFill>
                            <a:srgbClr val="0033CC"/>
                          </a:solidFill>
                        </a:rPr>
                        <a:t>Fir Group B</a:t>
                      </a:r>
                      <a:endParaRPr b="0" sz="2400" u="none" cap="none" strike="noStrike">
                        <a:solidFill>
                          <a:srgbClr val="0033CC"/>
                        </a:solidFill>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R cap="flat" cmpd="sng" w="19050">
                      <a:solidFill>
                        <a:srgbClr val="FEE599"/>
                      </a:solidFill>
                      <a:prstDash val="solid"/>
                      <a:round/>
                      <a:headEnd len="sm" w="sm" type="none"/>
                      <a:tailEnd len="sm" w="sm" type="none"/>
                    </a:lnR>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c>
                  <a:txBody>
                    <a:bodyPr/>
                    <a:lstStyle/>
                    <a:p>
                      <a:pPr indent="0" lvl="0" marL="0" rtl="0" algn="l">
                        <a:spcBef>
                          <a:spcPts val="0"/>
                        </a:spcBef>
                        <a:spcAft>
                          <a:spcPts val="0"/>
                        </a:spcAft>
                        <a:buClr>
                          <a:srgbClr val="0033CC"/>
                        </a:buClr>
                        <a:buSzPts val="2400"/>
                        <a:buFont typeface="Calibri"/>
                        <a:buNone/>
                      </a:pPr>
                      <a:r>
                        <a:rPr lang="en-GB" sz="2400">
                          <a:solidFill>
                            <a:srgbClr val="0033CC"/>
                          </a:solidFill>
                          <a:highlight>
                            <a:srgbClr val="FFD966"/>
                          </a:highlight>
                        </a:rPr>
                        <a:t>12.45pm</a:t>
                      </a:r>
                      <a:r>
                        <a:rPr lang="en-GB" sz="2400">
                          <a:solidFill>
                            <a:srgbClr val="0033CC"/>
                          </a:solidFill>
                        </a:rPr>
                        <a:t> to 3.30pm </a:t>
                      </a:r>
                      <a:r>
                        <a:rPr lang="en-GB" sz="1800">
                          <a:solidFill>
                            <a:srgbClr val="0033CC"/>
                          </a:solidFill>
                          <a:highlight>
                            <a:srgbClr val="FFD966"/>
                          </a:highlight>
                        </a:rPr>
                        <a:t>drop off at rear door </a:t>
                      </a:r>
                      <a:endParaRPr sz="1800" u="none" cap="none" strike="noStrike">
                        <a:solidFill>
                          <a:srgbClr val="0033CC"/>
                        </a:solidFill>
                        <a:highlight>
                          <a:srgbClr val="FFD966"/>
                        </a:highlight>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r>
              <a:tr h="595725">
                <a:tc>
                  <a:txBody>
                    <a:bodyPr/>
                    <a:lstStyle/>
                    <a:p>
                      <a:pPr indent="0" lvl="0" marL="0" rtl="0" algn="l">
                        <a:spcBef>
                          <a:spcPts val="0"/>
                        </a:spcBef>
                        <a:spcAft>
                          <a:spcPts val="0"/>
                        </a:spcAft>
                        <a:buClr>
                          <a:schemeClr val="dk1"/>
                        </a:buClr>
                        <a:buSzPts val="2400"/>
                        <a:buFont typeface="Arial"/>
                        <a:buNone/>
                      </a:pPr>
                      <a:r>
                        <a:rPr lang="en-GB" sz="2400">
                          <a:solidFill>
                            <a:srgbClr val="0033CC"/>
                          </a:solidFill>
                        </a:rPr>
                        <a:t>Thursday 4th</a:t>
                      </a:r>
                      <a:r>
                        <a:rPr lang="en-GB" sz="2400">
                          <a:solidFill>
                            <a:srgbClr val="0033CC"/>
                          </a:solidFill>
                        </a:rPr>
                        <a:t> September</a:t>
                      </a:r>
                      <a:endParaRPr b="1" sz="2400" u="none" cap="none" strike="noStrike">
                        <a:solidFill>
                          <a:srgbClr val="0033CC"/>
                        </a:solidFill>
                        <a:latin typeface="Calibri"/>
                        <a:ea typeface="Calibri"/>
                        <a:cs typeface="Calibri"/>
                        <a:sym typeface="Calibri"/>
                      </a:endParaRPr>
                    </a:p>
                  </a:txBody>
                  <a:tcPr marT="0" marB="0" marR="68575" marL="68575">
                    <a:lnR cap="flat" cmpd="sng" w="19050">
                      <a:solidFill>
                        <a:srgbClr val="FEE599"/>
                      </a:solidFill>
                      <a:prstDash val="solid"/>
                      <a:round/>
                      <a:headEnd len="sm" w="sm" type="none"/>
                      <a:tailEnd len="sm" w="sm" type="none"/>
                    </a:lnR>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c>
                  <a:txBody>
                    <a:bodyPr/>
                    <a:lstStyle/>
                    <a:p>
                      <a:pPr indent="0" lvl="0" marL="0" rtl="0" algn="l">
                        <a:spcBef>
                          <a:spcPts val="0"/>
                        </a:spcBef>
                        <a:spcAft>
                          <a:spcPts val="0"/>
                        </a:spcAft>
                        <a:buClr>
                          <a:schemeClr val="dk1"/>
                        </a:buClr>
                        <a:buSzPts val="2400"/>
                        <a:buFont typeface="Arial"/>
                        <a:buNone/>
                      </a:pPr>
                      <a:r>
                        <a:rPr lang="en-GB" sz="2400">
                          <a:solidFill>
                            <a:srgbClr val="0033CC"/>
                          </a:solidFill>
                        </a:rPr>
                        <a:t>Fir Group B</a:t>
                      </a:r>
                      <a:endParaRPr sz="2400" u="none" cap="none" strike="noStrike">
                        <a:solidFill>
                          <a:srgbClr val="0033CC"/>
                        </a:solidFill>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R cap="flat" cmpd="sng" w="19050">
                      <a:solidFill>
                        <a:srgbClr val="FEE599"/>
                      </a:solidFill>
                      <a:prstDash val="solid"/>
                      <a:round/>
                      <a:headEnd len="sm" w="sm" type="none"/>
                      <a:tailEnd len="sm" w="sm" type="none"/>
                    </a:lnR>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BBD6EE"/>
                    </a:solidFill>
                  </a:tcPr>
                </a:tc>
                <a:tc>
                  <a:txBody>
                    <a:bodyPr/>
                    <a:lstStyle/>
                    <a:p>
                      <a:pPr indent="0" lvl="0" marL="0" rtl="0" algn="l">
                        <a:spcBef>
                          <a:spcPts val="0"/>
                        </a:spcBef>
                        <a:spcAft>
                          <a:spcPts val="0"/>
                        </a:spcAft>
                        <a:buClr>
                          <a:srgbClr val="0033CC"/>
                        </a:buClr>
                        <a:buSzPts val="2400"/>
                        <a:buFont typeface="Calibri"/>
                        <a:buNone/>
                      </a:pPr>
                      <a:r>
                        <a:rPr lang="en-GB" sz="2400">
                          <a:solidFill>
                            <a:srgbClr val="0033CC"/>
                          </a:solidFill>
                        </a:rPr>
                        <a:t>8.55</a:t>
                      </a:r>
                      <a:r>
                        <a:rPr lang="en-GB" sz="2400">
                          <a:solidFill>
                            <a:srgbClr val="0033CC"/>
                          </a:solidFill>
                        </a:rPr>
                        <a:t>am to </a:t>
                      </a:r>
                      <a:r>
                        <a:rPr lang="en-GB" sz="2400">
                          <a:solidFill>
                            <a:srgbClr val="0033CC"/>
                          </a:solidFill>
                          <a:highlight>
                            <a:srgbClr val="FFD966"/>
                          </a:highlight>
                        </a:rPr>
                        <a:t>11.45am </a:t>
                      </a:r>
                      <a:r>
                        <a:rPr lang="en-GB" sz="1800">
                          <a:solidFill>
                            <a:srgbClr val="0033CC"/>
                          </a:solidFill>
                          <a:highlight>
                            <a:srgbClr val="FFD966"/>
                          </a:highlight>
                        </a:rPr>
                        <a:t>collection from rear door</a:t>
                      </a:r>
                      <a:endParaRPr sz="1800" u="none" cap="none" strike="noStrike">
                        <a:solidFill>
                          <a:srgbClr val="0033CC"/>
                        </a:solidFill>
                        <a:highlight>
                          <a:srgbClr val="FFD966"/>
                        </a:highlight>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BBD6EE"/>
                    </a:solidFill>
                  </a:tcPr>
                </a:tc>
              </a:tr>
              <a:tr h="297850">
                <a:tc>
                  <a:txBody>
                    <a:bodyPr/>
                    <a:lstStyle/>
                    <a:p>
                      <a:pPr indent="0" lvl="0" marL="0" marR="0" rtl="0" algn="l">
                        <a:lnSpc>
                          <a:spcPct val="100000"/>
                        </a:lnSpc>
                        <a:spcBef>
                          <a:spcPts val="0"/>
                        </a:spcBef>
                        <a:spcAft>
                          <a:spcPts val="0"/>
                        </a:spcAft>
                        <a:buClr>
                          <a:srgbClr val="000000"/>
                        </a:buClr>
                        <a:buSzPts val="2400"/>
                        <a:buFont typeface="Arial"/>
                        <a:buNone/>
                      </a:pPr>
                      <a:r>
                        <a:t/>
                      </a:r>
                      <a:endParaRPr b="1" sz="2400" u="none" cap="none" strike="noStrike">
                        <a:solidFill>
                          <a:srgbClr val="0033CC"/>
                        </a:solidFill>
                        <a:latin typeface="Calibri"/>
                        <a:ea typeface="Calibri"/>
                        <a:cs typeface="Calibri"/>
                        <a:sym typeface="Calibri"/>
                      </a:endParaRPr>
                    </a:p>
                  </a:txBody>
                  <a:tcPr marT="0" marB="0" marR="68575" marL="68575">
                    <a:lnR cap="flat" cmpd="sng" w="19050">
                      <a:solidFill>
                        <a:srgbClr val="FEE599"/>
                      </a:solidFill>
                      <a:prstDash val="solid"/>
                      <a:round/>
                      <a:headEnd len="sm" w="sm" type="none"/>
                      <a:tailEnd len="sm" w="sm" type="none"/>
                    </a:lnR>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c>
                  <a:txBody>
                    <a:bodyPr/>
                    <a:lstStyle/>
                    <a:p>
                      <a:pPr indent="0" lvl="0" marL="0" rtl="0" algn="l">
                        <a:spcBef>
                          <a:spcPts val="0"/>
                        </a:spcBef>
                        <a:spcAft>
                          <a:spcPts val="0"/>
                        </a:spcAft>
                        <a:buClr>
                          <a:schemeClr val="dk1"/>
                        </a:buClr>
                        <a:buSzPts val="2400"/>
                        <a:buFont typeface="Arial"/>
                        <a:buNone/>
                      </a:pPr>
                      <a:r>
                        <a:rPr lang="en-GB" sz="2400">
                          <a:solidFill>
                            <a:srgbClr val="0033CC"/>
                          </a:solidFill>
                        </a:rPr>
                        <a:t>Fir Group A</a:t>
                      </a:r>
                      <a:endParaRPr b="1" sz="2400" u="sng" cap="none" strike="noStrike">
                        <a:solidFill>
                          <a:srgbClr val="0033CC"/>
                        </a:solidFill>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R cap="flat" cmpd="sng" w="19050">
                      <a:solidFill>
                        <a:srgbClr val="FEE599"/>
                      </a:solidFill>
                      <a:prstDash val="solid"/>
                      <a:round/>
                      <a:headEnd len="sm" w="sm" type="none"/>
                      <a:tailEnd len="sm" w="sm" type="none"/>
                    </a:lnR>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c>
                  <a:txBody>
                    <a:bodyPr/>
                    <a:lstStyle/>
                    <a:p>
                      <a:pPr indent="0" lvl="0" marL="0" rtl="0" algn="l">
                        <a:spcBef>
                          <a:spcPts val="0"/>
                        </a:spcBef>
                        <a:spcAft>
                          <a:spcPts val="0"/>
                        </a:spcAft>
                        <a:buClr>
                          <a:srgbClr val="0033CC"/>
                        </a:buClr>
                        <a:buSzPts val="2400"/>
                        <a:buFont typeface="Calibri"/>
                        <a:buNone/>
                      </a:pPr>
                      <a:r>
                        <a:rPr lang="en-GB" sz="2400">
                          <a:solidFill>
                            <a:srgbClr val="0033CC"/>
                          </a:solidFill>
                          <a:highlight>
                            <a:srgbClr val="FFD966"/>
                          </a:highlight>
                        </a:rPr>
                        <a:t>12.45pm</a:t>
                      </a:r>
                      <a:r>
                        <a:rPr lang="en-GB" sz="2400">
                          <a:solidFill>
                            <a:srgbClr val="0033CC"/>
                          </a:solidFill>
                        </a:rPr>
                        <a:t> to 3.30pm </a:t>
                      </a:r>
                      <a:r>
                        <a:rPr lang="en-GB" sz="1800">
                          <a:solidFill>
                            <a:srgbClr val="0033CC"/>
                          </a:solidFill>
                          <a:highlight>
                            <a:srgbClr val="FFD966"/>
                          </a:highlight>
                        </a:rPr>
                        <a:t>drop off at rear door </a:t>
                      </a:r>
                      <a:endParaRPr sz="1800" u="none" cap="none" strike="noStrike">
                        <a:solidFill>
                          <a:srgbClr val="0033CC"/>
                        </a:solidFill>
                        <a:highlight>
                          <a:srgbClr val="FFD966"/>
                        </a:highlight>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r>
              <a:tr h="595725">
                <a:tc>
                  <a:txBody>
                    <a:bodyPr/>
                    <a:lstStyle/>
                    <a:p>
                      <a:pPr indent="0" lvl="0" marL="0" marR="0" rtl="0" algn="l">
                        <a:lnSpc>
                          <a:spcPct val="100000"/>
                        </a:lnSpc>
                        <a:spcBef>
                          <a:spcPts val="0"/>
                        </a:spcBef>
                        <a:spcAft>
                          <a:spcPts val="0"/>
                        </a:spcAft>
                        <a:buClr>
                          <a:srgbClr val="000000"/>
                        </a:buClr>
                        <a:buSzPts val="2400"/>
                        <a:buFont typeface="Arial"/>
                        <a:buNone/>
                      </a:pPr>
                      <a:r>
                        <a:rPr lang="en-GB" sz="2400">
                          <a:solidFill>
                            <a:srgbClr val="0033CC"/>
                          </a:solidFill>
                        </a:rPr>
                        <a:t>Friday 5th</a:t>
                      </a:r>
                      <a:r>
                        <a:rPr b="1" lang="en-GB" sz="2400" u="none" cap="none" strike="noStrike">
                          <a:solidFill>
                            <a:srgbClr val="0033CC"/>
                          </a:solidFill>
                          <a:latin typeface="Calibri"/>
                          <a:ea typeface="Calibri"/>
                          <a:cs typeface="Calibri"/>
                          <a:sym typeface="Calibri"/>
                        </a:rPr>
                        <a:t> September</a:t>
                      </a:r>
                      <a:endParaRPr b="1" sz="2400" u="none" cap="none" strike="noStrike">
                        <a:solidFill>
                          <a:srgbClr val="0033CC"/>
                        </a:solidFill>
                        <a:latin typeface="Calibri"/>
                        <a:ea typeface="Calibri"/>
                        <a:cs typeface="Calibri"/>
                        <a:sym typeface="Calibri"/>
                      </a:endParaRPr>
                    </a:p>
                  </a:txBody>
                  <a:tcPr marT="0" marB="0" marR="68575" marL="68575">
                    <a:lnR cap="flat" cmpd="sng" w="19050">
                      <a:solidFill>
                        <a:srgbClr val="FEE599"/>
                      </a:solidFill>
                      <a:prstDash val="solid"/>
                      <a:round/>
                      <a:headEnd len="sm" w="sm" type="none"/>
                      <a:tailEnd len="sm" w="sm" type="none"/>
                    </a:lnR>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c>
                  <a:txBody>
                    <a:bodyPr/>
                    <a:lstStyle/>
                    <a:p>
                      <a:pPr indent="0" lvl="0" marL="0" marR="0" rtl="0" algn="l">
                        <a:lnSpc>
                          <a:spcPct val="100000"/>
                        </a:lnSpc>
                        <a:spcBef>
                          <a:spcPts val="0"/>
                        </a:spcBef>
                        <a:spcAft>
                          <a:spcPts val="0"/>
                        </a:spcAft>
                        <a:buClr>
                          <a:srgbClr val="000000"/>
                        </a:buClr>
                        <a:buSzPts val="2400"/>
                        <a:buFont typeface="Arial"/>
                        <a:buNone/>
                      </a:pPr>
                      <a:r>
                        <a:rPr b="1" lang="en-GB" sz="2400" u="sng" cap="none" strike="noStrike">
                          <a:solidFill>
                            <a:srgbClr val="0033CC"/>
                          </a:solidFill>
                          <a:latin typeface="Calibri"/>
                          <a:ea typeface="Calibri"/>
                          <a:cs typeface="Calibri"/>
                          <a:sym typeface="Calibri"/>
                        </a:rPr>
                        <a:t>All</a:t>
                      </a:r>
                      <a:r>
                        <a:rPr b="0" lang="en-GB" sz="2400" u="none" cap="none" strike="noStrike">
                          <a:solidFill>
                            <a:srgbClr val="0033CC"/>
                          </a:solidFill>
                          <a:latin typeface="Calibri"/>
                          <a:ea typeface="Calibri"/>
                          <a:cs typeface="Calibri"/>
                          <a:sym typeface="Calibri"/>
                        </a:rPr>
                        <a:t> Fir Class</a:t>
                      </a:r>
                      <a:endParaRPr b="1" sz="2400" u="sng" cap="none" strike="noStrike">
                        <a:solidFill>
                          <a:srgbClr val="0033CC"/>
                        </a:solidFill>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R cap="flat" cmpd="sng" w="19050">
                      <a:solidFill>
                        <a:srgbClr val="FEE599"/>
                      </a:solidFill>
                      <a:prstDash val="solid"/>
                      <a:round/>
                      <a:headEnd len="sm" w="sm" type="none"/>
                      <a:tailEnd len="sm" w="sm" type="none"/>
                    </a:lnR>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c>
                  <a:txBody>
                    <a:bodyPr/>
                    <a:lstStyle/>
                    <a:p>
                      <a:pPr indent="0" lvl="0" marL="0" marR="0" rtl="0" algn="l">
                        <a:lnSpc>
                          <a:spcPct val="100000"/>
                        </a:lnSpc>
                        <a:spcBef>
                          <a:spcPts val="0"/>
                        </a:spcBef>
                        <a:spcAft>
                          <a:spcPts val="0"/>
                        </a:spcAft>
                        <a:buClr>
                          <a:srgbClr val="000000"/>
                        </a:buClr>
                        <a:buSzPts val="2400"/>
                        <a:buFont typeface="Arial"/>
                        <a:buNone/>
                      </a:pPr>
                      <a:r>
                        <a:rPr lang="en-GB" sz="2400" u="none" cap="none" strike="noStrike">
                          <a:solidFill>
                            <a:srgbClr val="0033CC"/>
                          </a:solidFill>
                          <a:latin typeface="Calibri"/>
                          <a:ea typeface="Calibri"/>
                          <a:cs typeface="Calibri"/>
                          <a:sym typeface="Calibri"/>
                        </a:rPr>
                        <a:t>All Fir Class </a:t>
                      </a:r>
                      <a:r>
                        <a:rPr lang="en-GB" sz="2400">
                          <a:solidFill>
                            <a:srgbClr val="0033CC"/>
                          </a:solidFill>
                        </a:rPr>
                        <a:t>8.55</a:t>
                      </a:r>
                      <a:r>
                        <a:rPr lang="en-GB" sz="2400" u="none" cap="none" strike="noStrike">
                          <a:solidFill>
                            <a:srgbClr val="0033CC"/>
                          </a:solidFill>
                          <a:latin typeface="Calibri"/>
                          <a:ea typeface="Calibri"/>
                          <a:cs typeface="Calibri"/>
                          <a:sym typeface="Calibri"/>
                        </a:rPr>
                        <a:t>am to </a:t>
                      </a:r>
                      <a:r>
                        <a:rPr lang="en-GB" sz="2400">
                          <a:solidFill>
                            <a:srgbClr val="0033CC"/>
                          </a:solidFill>
                          <a:highlight>
                            <a:srgbClr val="FFD966"/>
                          </a:highlight>
                        </a:rPr>
                        <a:t>11.45am </a:t>
                      </a:r>
                      <a:r>
                        <a:rPr lang="en-GB" sz="1800">
                          <a:solidFill>
                            <a:srgbClr val="0033CC"/>
                          </a:solidFill>
                          <a:highlight>
                            <a:srgbClr val="FFD966"/>
                          </a:highlight>
                        </a:rPr>
                        <a:t>collection from rear door</a:t>
                      </a:r>
                      <a:endParaRPr sz="1800" u="sng" cap="none" strike="noStrike">
                        <a:solidFill>
                          <a:srgbClr val="0033CC"/>
                        </a:solidFill>
                        <a:highlight>
                          <a:srgbClr val="FFD966"/>
                        </a:highlight>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r>
              <a:tr h="595725">
                <a:tc>
                  <a:txBody>
                    <a:bodyPr/>
                    <a:lstStyle/>
                    <a:p>
                      <a:pPr indent="0" lvl="0" marL="0" marR="0" rtl="0" algn="l">
                        <a:lnSpc>
                          <a:spcPct val="100000"/>
                        </a:lnSpc>
                        <a:spcBef>
                          <a:spcPts val="0"/>
                        </a:spcBef>
                        <a:spcAft>
                          <a:spcPts val="0"/>
                        </a:spcAft>
                        <a:buClr>
                          <a:srgbClr val="000000"/>
                        </a:buClr>
                        <a:buSzPts val="2400"/>
                        <a:buFont typeface="Arial"/>
                        <a:buNone/>
                      </a:pPr>
                      <a:r>
                        <a:rPr lang="en-GB" sz="2400">
                          <a:solidFill>
                            <a:srgbClr val="0033CC"/>
                          </a:solidFill>
                        </a:rPr>
                        <a:t>Monday 8th</a:t>
                      </a:r>
                      <a:r>
                        <a:rPr b="1" lang="en-GB" sz="2400" u="none" cap="none" strike="noStrike">
                          <a:solidFill>
                            <a:srgbClr val="0033CC"/>
                          </a:solidFill>
                          <a:latin typeface="Calibri"/>
                          <a:ea typeface="Calibri"/>
                          <a:cs typeface="Calibri"/>
                          <a:sym typeface="Calibri"/>
                        </a:rPr>
                        <a:t> </a:t>
                      </a:r>
                      <a:r>
                        <a:rPr b="1" lang="en-GB" sz="2400" u="none" cap="none" strike="noStrike">
                          <a:solidFill>
                            <a:srgbClr val="0033CC"/>
                          </a:solidFill>
                          <a:latin typeface="Calibri"/>
                          <a:ea typeface="Calibri"/>
                          <a:cs typeface="Calibri"/>
                          <a:sym typeface="Calibri"/>
                        </a:rPr>
                        <a:t>September</a:t>
                      </a:r>
                      <a:endParaRPr b="1" sz="2400" u="none" cap="none" strike="noStrike">
                        <a:solidFill>
                          <a:srgbClr val="0033CC"/>
                        </a:solidFill>
                        <a:latin typeface="Calibri"/>
                        <a:ea typeface="Calibri"/>
                        <a:cs typeface="Calibri"/>
                        <a:sym typeface="Calibri"/>
                      </a:endParaRPr>
                    </a:p>
                  </a:txBody>
                  <a:tcPr marT="0" marB="0" marR="68575" marL="68575">
                    <a:lnR cap="flat" cmpd="sng" w="19050">
                      <a:solidFill>
                        <a:srgbClr val="FEE599"/>
                      </a:solidFill>
                      <a:prstDash val="solid"/>
                      <a:round/>
                      <a:headEnd len="sm" w="sm" type="none"/>
                      <a:tailEnd len="sm" w="sm" type="none"/>
                    </a:lnR>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c>
                  <a:txBody>
                    <a:bodyPr/>
                    <a:lstStyle/>
                    <a:p>
                      <a:pPr indent="0" lvl="0" marL="0" marR="0" rtl="0" algn="l">
                        <a:lnSpc>
                          <a:spcPct val="100000"/>
                        </a:lnSpc>
                        <a:spcBef>
                          <a:spcPts val="0"/>
                        </a:spcBef>
                        <a:spcAft>
                          <a:spcPts val="0"/>
                        </a:spcAft>
                        <a:buClr>
                          <a:srgbClr val="000000"/>
                        </a:buClr>
                        <a:buSzPts val="2400"/>
                        <a:buFont typeface="Arial"/>
                        <a:buNone/>
                      </a:pPr>
                      <a:r>
                        <a:rPr b="1" lang="en-GB" sz="2400" u="sng" cap="none" strike="noStrike">
                          <a:solidFill>
                            <a:srgbClr val="0033CC"/>
                          </a:solidFill>
                          <a:latin typeface="Calibri"/>
                          <a:ea typeface="Calibri"/>
                          <a:cs typeface="Calibri"/>
                          <a:sym typeface="Calibri"/>
                        </a:rPr>
                        <a:t>All</a:t>
                      </a:r>
                      <a:r>
                        <a:rPr b="0" lang="en-GB" sz="2400" u="none" cap="none" strike="noStrike">
                          <a:solidFill>
                            <a:srgbClr val="0033CC"/>
                          </a:solidFill>
                          <a:latin typeface="Calibri"/>
                          <a:ea typeface="Calibri"/>
                          <a:cs typeface="Calibri"/>
                          <a:sym typeface="Calibri"/>
                        </a:rPr>
                        <a:t> Fir Class</a:t>
                      </a:r>
                      <a:endParaRPr b="1" sz="2400" u="sng" cap="none" strike="noStrike">
                        <a:solidFill>
                          <a:srgbClr val="0033CC"/>
                        </a:solidFill>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R cap="flat" cmpd="sng" w="19050">
                      <a:solidFill>
                        <a:srgbClr val="FEE599"/>
                      </a:solidFill>
                      <a:prstDash val="solid"/>
                      <a:round/>
                      <a:headEnd len="sm" w="sm" type="none"/>
                      <a:tailEnd len="sm" w="sm" type="none"/>
                    </a:lnR>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c>
                  <a:txBody>
                    <a:bodyPr/>
                    <a:lstStyle/>
                    <a:p>
                      <a:pPr indent="0" lvl="0" marL="0" marR="0" rtl="0" algn="l">
                        <a:lnSpc>
                          <a:spcPct val="100000"/>
                        </a:lnSpc>
                        <a:spcBef>
                          <a:spcPts val="0"/>
                        </a:spcBef>
                        <a:spcAft>
                          <a:spcPts val="0"/>
                        </a:spcAft>
                        <a:buClr>
                          <a:srgbClr val="000000"/>
                        </a:buClr>
                        <a:buSzPts val="2400"/>
                        <a:buFont typeface="Arial"/>
                        <a:buNone/>
                      </a:pPr>
                      <a:r>
                        <a:rPr lang="en-GB" sz="2400" u="none" cap="none" strike="noStrike">
                          <a:solidFill>
                            <a:srgbClr val="0033CC"/>
                          </a:solidFill>
                          <a:latin typeface="Calibri"/>
                          <a:ea typeface="Calibri"/>
                          <a:cs typeface="Calibri"/>
                          <a:sym typeface="Calibri"/>
                        </a:rPr>
                        <a:t>All Fir Clas</a:t>
                      </a:r>
                      <a:r>
                        <a:rPr lang="en-GB" sz="2400" u="none" cap="none" strike="noStrike">
                          <a:solidFill>
                            <a:srgbClr val="0033CC"/>
                          </a:solidFill>
                          <a:latin typeface="Calibri"/>
                          <a:ea typeface="Calibri"/>
                          <a:cs typeface="Calibri"/>
                          <a:sym typeface="Calibri"/>
                        </a:rPr>
                        <a:t>s </a:t>
                      </a:r>
                      <a:r>
                        <a:rPr lang="en-GB" sz="2400" u="sng">
                          <a:solidFill>
                            <a:srgbClr val="0033CC"/>
                          </a:solidFill>
                        </a:rPr>
                        <a:t>8.55am to </a:t>
                      </a:r>
                      <a:r>
                        <a:rPr lang="en-GB" sz="2400" u="sng">
                          <a:solidFill>
                            <a:srgbClr val="0033CC"/>
                          </a:solidFill>
                          <a:highlight>
                            <a:srgbClr val="FFD966"/>
                          </a:highlight>
                        </a:rPr>
                        <a:t>1pm (includes lunchtime)</a:t>
                      </a:r>
                      <a:r>
                        <a:rPr lang="en-GB" sz="1500">
                          <a:solidFill>
                            <a:srgbClr val="0033CC"/>
                          </a:solidFill>
                          <a:highlight>
                            <a:srgbClr val="FFD966"/>
                          </a:highlight>
                        </a:rPr>
                        <a:t> </a:t>
                      </a:r>
                      <a:r>
                        <a:rPr lang="en-GB" sz="1800">
                          <a:solidFill>
                            <a:srgbClr val="0033CC"/>
                          </a:solidFill>
                          <a:highlight>
                            <a:srgbClr val="FFD966"/>
                          </a:highlight>
                        </a:rPr>
                        <a:t>collection from rear door</a:t>
                      </a:r>
                      <a:r>
                        <a:rPr lang="en-GB" sz="1500">
                          <a:solidFill>
                            <a:srgbClr val="0033CC"/>
                          </a:solidFill>
                          <a:highlight>
                            <a:srgbClr val="FFD966"/>
                          </a:highlight>
                        </a:rPr>
                        <a:t> </a:t>
                      </a:r>
                      <a:endParaRPr sz="1500" cap="none" strike="noStrike">
                        <a:solidFill>
                          <a:srgbClr val="0033CC"/>
                        </a:solidFill>
                        <a:highlight>
                          <a:srgbClr val="FFD966"/>
                        </a:highlight>
                        <a:latin typeface="Calibri"/>
                        <a:ea typeface="Calibri"/>
                        <a:cs typeface="Calibri"/>
                        <a:sym typeface="Calibri"/>
                      </a:endParaRPr>
                    </a:p>
                  </a:txBody>
                  <a:tcPr marT="0" marB="0" marR="68575" marL="68575">
                    <a:lnL cap="flat" cmpd="sng" w="19050">
                      <a:solidFill>
                        <a:srgbClr val="FEE599"/>
                      </a:solidFill>
                      <a:prstDash val="solid"/>
                      <a:round/>
                      <a:headEnd len="sm" w="sm" type="none"/>
                      <a:tailEnd len="sm" w="sm" type="none"/>
                    </a:lnL>
                    <a:lnT cap="flat" cmpd="sng" w="19050">
                      <a:solidFill>
                        <a:srgbClr val="FEE599"/>
                      </a:solidFill>
                      <a:prstDash val="solid"/>
                      <a:round/>
                      <a:headEnd len="sm" w="sm" type="none"/>
                      <a:tailEnd len="sm" w="sm" type="none"/>
                    </a:lnT>
                    <a:lnB cap="flat" cmpd="sng" w="19050">
                      <a:solidFill>
                        <a:srgbClr val="FEE599"/>
                      </a:solidFill>
                      <a:prstDash val="solid"/>
                      <a:round/>
                      <a:headEnd len="sm" w="sm" type="none"/>
                      <a:tailEnd len="sm" w="sm" type="none"/>
                    </a:lnB>
                    <a:solidFill>
                      <a:srgbClr val="F2F2F2"/>
                    </a:solidFill>
                  </a:tcPr>
                </a:tc>
              </a:tr>
            </a:tbl>
          </a:graphicData>
        </a:graphic>
      </p:graphicFrame>
      <p:sp>
        <p:nvSpPr>
          <p:cNvPr id="333" name="Google Shape;333;p23"/>
          <p:cNvSpPr/>
          <p:nvPr/>
        </p:nvSpPr>
        <p:spPr>
          <a:xfrm>
            <a:off x="252298" y="5030632"/>
            <a:ext cx="11687400" cy="461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GB" sz="2400" u="none" cap="none" strike="noStrike">
                <a:solidFill>
                  <a:srgbClr val="0033CC"/>
                </a:solidFill>
                <a:latin typeface="Calibri"/>
                <a:ea typeface="Calibri"/>
                <a:cs typeface="Calibri"/>
                <a:sym typeface="Calibri"/>
              </a:rPr>
              <a:t>From </a:t>
            </a:r>
            <a:r>
              <a:rPr b="1" lang="en-GB" sz="2400">
                <a:solidFill>
                  <a:srgbClr val="0033CC"/>
                </a:solidFill>
                <a:latin typeface="Calibri"/>
                <a:ea typeface="Calibri"/>
                <a:cs typeface="Calibri"/>
                <a:sym typeface="Calibri"/>
              </a:rPr>
              <a:t>Tuesday 9</a:t>
            </a:r>
            <a:r>
              <a:rPr b="1" baseline="30000" i="0" lang="en-GB" sz="2400" u="none" cap="none" strike="noStrike">
                <a:solidFill>
                  <a:srgbClr val="0033CC"/>
                </a:solidFill>
                <a:latin typeface="Calibri"/>
                <a:ea typeface="Calibri"/>
                <a:cs typeface="Calibri"/>
                <a:sym typeface="Calibri"/>
              </a:rPr>
              <a:t>th</a:t>
            </a:r>
            <a:r>
              <a:rPr b="1" i="0" lang="en-GB" sz="2400" u="none" cap="none" strike="noStrike">
                <a:solidFill>
                  <a:srgbClr val="0033CC"/>
                </a:solidFill>
                <a:latin typeface="Calibri"/>
                <a:ea typeface="Calibri"/>
                <a:cs typeface="Calibri"/>
                <a:sym typeface="Calibri"/>
              </a:rPr>
              <a:t> September all children will be in for full days – </a:t>
            </a:r>
            <a:r>
              <a:rPr b="1" lang="en-GB" sz="2400">
                <a:solidFill>
                  <a:srgbClr val="0033CC"/>
                </a:solidFill>
                <a:latin typeface="Calibri"/>
                <a:ea typeface="Calibri"/>
                <a:cs typeface="Calibri"/>
                <a:sym typeface="Calibri"/>
              </a:rPr>
              <a:t>8.55</a:t>
            </a:r>
            <a:r>
              <a:rPr b="1" i="0" lang="en-GB" sz="2400" u="none" cap="none" strike="noStrike">
                <a:solidFill>
                  <a:srgbClr val="0033CC"/>
                </a:solidFill>
                <a:latin typeface="Calibri"/>
                <a:ea typeface="Calibri"/>
                <a:cs typeface="Calibri"/>
                <a:sym typeface="Calibri"/>
              </a:rPr>
              <a:t>am-3:30pm. </a:t>
            </a:r>
            <a:endParaRPr b="1" i="0" sz="2400" u="none" cap="none" strike="noStrike">
              <a:solidFill>
                <a:srgbClr val="0033CC"/>
              </a:solidFill>
              <a:latin typeface="Calibri"/>
              <a:ea typeface="Calibri"/>
              <a:cs typeface="Calibri"/>
              <a:sym typeface="Calibri"/>
            </a:endParaRPr>
          </a:p>
        </p:txBody>
      </p:sp>
      <p:pic>
        <p:nvPicPr>
          <p:cNvPr id="334" name="Google Shape;334;p23"/>
          <p:cNvPicPr preferRelativeResize="0"/>
          <p:nvPr/>
        </p:nvPicPr>
        <p:blipFill>
          <a:blip r:embed="rId3">
            <a:alphaModFix/>
          </a:blip>
          <a:stretch>
            <a:fillRect/>
          </a:stretch>
        </p:blipFill>
        <p:spPr>
          <a:xfrm>
            <a:off x="0" y="5492325"/>
            <a:ext cx="3324225" cy="14287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EE599"/>
        </a:solidFill>
      </p:bgPr>
    </p:bg>
    <p:spTree>
      <p:nvGrpSpPr>
        <p:cNvPr id="339" name="Shape 339"/>
        <p:cNvGrpSpPr/>
        <p:nvPr/>
      </p:nvGrpSpPr>
      <p:grpSpPr>
        <a:xfrm>
          <a:off x="0" y="0"/>
          <a:ext cx="0" cy="0"/>
          <a:chOff x="0" y="0"/>
          <a:chExt cx="0" cy="0"/>
        </a:xfrm>
      </p:grpSpPr>
      <p:sp>
        <p:nvSpPr>
          <p:cNvPr id="340" name="Google Shape;340;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CC"/>
              </a:buClr>
              <a:buSzPts val="5400"/>
              <a:buFont typeface="Calibri"/>
              <a:buNone/>
            </a:pPr>
            <a:r>
              <a:rPr b="1" lang="en-GB" sz="5400">
                <a:solidFill>
                  <a:srgbClr val="0033CC"/>
                </a:solidFill>
              </a:rPr>
              <a:t>Communication</a:t>
            </a:r>
            <a:endParaRPr b="1" sz="5400">
              <a:solidFill>
                <a:srgbClr val="0033CC"/>
              </a:solidFill>
            </a:endParaRPr>
          </a:p>
        </p:txBody>
      </p:sp>
      <p:sp>
        <p:nvSpPr>
          <p:cNvPr id="341" name="Google Shape;341;p24"/>
          <p:cNvSpPr txBox="1"/>
          <p:nvPr>
            <p:ph idx="1" type="body"/>
          </p:nvPr>
        </p:nvSpPr>
        <p:spPr>
          <a:xfrm>
            <a:off x="838200" y="1825625"/>
            <a:ext cx="5513962"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33CC"/>
              </a:buClr>
              <a:buSzPts val="2800"/>
              <a:buChar char="•"/>
            </a:pPr>
            <a:r>
              <a:rPr lang="en-GB">
                <a:solidFill>
                  <a:srgbClr val="0033CC"/>
                </a:solidFill>
              </a:rPr>
              <a:t>Communication between home and school is vital for your child’s success</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There are many opportunities for communication (formal and informal)</a:t>
            </a:r>
            <a:endParaRPr/>
          </a:p>
          <a:p>
            <a:pPr indent="-228600" lvl="0" marL="228600" rtl="0" algn="l">
              <a:lnSpc>
                <a:spcPct val="90000"/>
              </a:lnSpc>
              <a:spcBef>
                <a:spcPts val="1000"/>
              </a:spcBef>
              <a:spcAft>
                <a:spcPts val="0"/>
              </a:spcAft>
              <a:buClr>
                <a:srgbClr val="0033CC"/>
              </a:buClr>
              <a:buSzPts val="2800"/>
              <a:buChar char="•"/>
            </a:pPr>
            <a:r>
              <a:rPr lang="en-GB">
                <a:solidFill>
                  <a:srgbClr val="0033CC"/>
                </a:solidFill>
              </a:rPr>
              <a:t>PLEASE TALK TO ME!</a:t>
            </a:r>
            <a:endParaRPr/>
          </a:p>
        </p:txBody>
      </p:sp>
      <p:sp>
        <p:nvSpPr>
          <p:cNvPr id="342" name="Google Shape;342;p24"/>
          <p:cNvSpPr/>
          <p:nvPr/>
        </p:nvSpPr>
        <p:spPr>
          <a:xfrm>
            <a:off x="0" y="5492330"/>
            <a:ext cx="12192000" cy="1365669"/>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43" name="Google Shape;343;p24"/>
          <p:cNvSpPr txBox="1"/>
          <p:nvPr/>
        </p:nvSpPr>
        <p:spPr>
          <a:xfrm>
            <a:off x="3396014" y="5803641"/>
            <a:ext cx="8733721" cy="584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0" i="0" lang="en-GB" sz="3200" u="none" cap="none" strike="noStrike">
                <a:solidFill>
                  <a:srgbClr val="0033CC"/>
                </a:solidFill>
                <a:latin typeface="Calibri"/>
                <a:ea typeface="Calibri"/>
                <a:cs typeface="Calibri"/>
                <a:sym typeface="Calibri"/>
              </a:rPr>
              <a:t>Reception Information Meeting</a:t>
            </a:r>
            <a:endParaRPr b="0" i="0" sz="3200" u="none" cap="none" strike="noStrike">
              <a:solidFill>
                <a:schemeClr val="dk1"/>
              </a:solidFill>
              <a:latin typeface="Calibri"/>
              <a:ea typeface="Calibri"/>
              <a:cs typeface="Calibri"/>
              <a:sym typeface="Calibri"/>
            </a:endParaRPr>
          </a:p>
        </p:txBody>
      </p:sp>
      <p:pic>
        <p:nvPicPr>
          <p:cNvPr descr="How Communication and Training Builds Housekeeping Professionals" id="344" name="Google Shape;344;p24"/>
          <p:cNvPicPr preferRelativeResize="0"/>
          <p:nvPr/>
        </p:nvPicPr>
        <p:blipFill rotWithShape="1">
          <a:blip r:embed="rId3">
            <a:alphaModFix/>
          </a:blip>
          <a:srcRect b="0" l="0" r="0" t="0"/>
          <a:stretch/>
        </p:blipFill>
        <p:spPr>
          <a:xfrm>
            <a:off x="6488350" y="1825625"/>
            <a:ext cx="5233413" cy="2734459"/>
          </a:xfrm>
          <a:prstGeom prst="rect">
            <a:avLst/>
          </a:prstGeom>
          <a:noFill/>
          <a:ln>
            <a:noFill/>
          </a:ln>
        </p:spPr>
      </p:pic>
      <p:pic>
        <p:nvPicPr>
          <p:cNvPr id="345" name="Google Shape;345;p24"/>
          <p:cNvPicPr preferRelativeResize="0"/>
          <p:nvPr/>
        </p:nvPicPr>
        <p:blipFill>
          <a:blip r:embed="rId4">
            <a:alphaModFix/>
          </a:blip>
          <a:stretch>
            <a:fillRect/>
          </a:stretch>
        </p:blipFill>
        <p:spPr>
          <a:xfrm>
            <a:off x="0" y="5460788"/>
            <a:ext cx="3324225" cy="14287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2020-07-05T16:29:13Z</dcterms:created>
  <dc:creator>Ben Bardell</dc:creator>
</cp:coreProperties>
</file>